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93" r:id="rId5"/>
    <p:sldId id="265" r:id="rId6"/>
    <p:sldId id="266" r:id="rId7"/>
    <p:sldId id="267" r:id="rId8"/>
    <p:sldId id="271" r:id="rId9"/>
    <p:sldId id="274" r:id="rId10"/>
    <p:sldId id="275" r:id="rId11"/>
    <p:sldId id="276" r:id="rId12"/>
    <p:sldId id="286" r:id="rId13"/>
    <p:sldId id="290" r:id="rId14"/>
    <p:sldId id="29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221" autoAdjust="0"/>
  </p:normalViewPr>
  <p:slideViewPr>
    <p:cSldViewPr>
      <p:cViewPr>
        <p:scale>
          <a:sx n="73" d="100"/>
          <a:sy n="73" d="100"/>
        </p:scale>
        <p:origin x="-1714" y="-3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/>
          </a:bodyPr>
          <a:lstStyle/>
          <a:p>
            <a:pPr algn="ctr"/>
            <a:r>
              <a:rPr lang="mk-MK" sz="3200" b="1" dirty="0" smtClean="0">
                <a:effectLst/>
                <a:latin typeface="Arial" pitchFamily="34" charset="0"/>
                <a:cs typeface="Arial" pitchFamily="34" charset="0"/>
              </a:rPr>
              <a:t>ИНКЛУЗИЈА </a:t>
            </a:r>
            <a:br>
              <a:rPr lang="mk-MK" sz="3200" b="1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mk-MK" sz="3200" b="1" dirty="0" smtClean="0">
                <a:effectLst/>
                <a:latin typeface="Arial" pitchFamily="34" charset="0"/>
                <a:cs typeface="Arial" pitchFamily="34" charset="0"/>
              </a:rPr>
              <a:t>НА ДЕЦА СО ПОПРЕЧЕНОСТ</a:t>
            </a:r>
            <a:endParaRPr lang="en-US" sz="3200" b="1" dirty="0"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3725" y="2363595"/>
            <a:ext cx="6322100" cy="2969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7370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3200" b="1" dirty="0" smtClean="0">
                <a:effectLst/>
                <a:latin typeface="Arial" pitchFamily="34" charset="0"/>
                <a:cs typeface="Arial" pitchFamily="34" charset="0"/>
              </a:rPr>
              <a:t>Што е инклузивно образование?</a:t>
            </a:r>
            <a:endParaRPr lang="en-US" sz="32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90688" cy="4800600"/>
          </a:xfrm>
        </p:spPr>
        <p:txBody>
          <a:bodyPr>
            <a:normAutofit fontScale="77500" lnSpcReduction="20000"/>
          </a:bodyPr>
          <a:lstStyle/>
          <a:p>
            <a:pPr marL="82296" indent="0" algn="just"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Инклузивното образование е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процес</a:t>
            </a:r>
            <a:r>
              <a:rPr lang="ru-RU" dirty="0">
                <a:latin typeface="Arial" pitchFamily="34" charset="0"/>
                <a:cs typeface="Arial" pitchFamily="34" charset="0"/>
              </a:rPr>
              <a:t> со кој се излегува во пресрет и се одговара на различните потреби на децата, младите и возрасните преку зголемување на учеството во учењето, во училиштето и во заедницата.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82296" indent="0"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Тоа </a:t>
            </a:r>
            <a:r>
              <a:rPr lang="ru-RU" dirty="0">
                <a:latin typeface="Arial" pitchFamily="34" charset="0"/>
                <a:cs typeface="Arial" pitchFamily="34" charset="0"/>
              </a:rPr>
              <a:t>вклучува разумно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прилагодување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образовните содржини, приоди, организација и стратегии за да се овозможи квалитетно образование за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сите. </a:t>
            </a:r>
          </a:p>
          <a:p>
            <a:pPr marL="82296" indent="0"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Инклузивното </a:t>
            </a:r>
            <a:r>
              <a:rPr lang="ru-RU" dirty="0">
                <a:latin typeface="Arial" pitchFamily="34" charset="0"/>
                <a:cs typeface="Arial" pitchFamily="34" charset="0"/>
              </a:rPr>
              <a:t>образование подразбира дека сите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деца, се вклучени и се прифатени</a:t>
            </a:r>
            <a:r>
              <a:rPr lang="ru-RU" dirty="0">
                <a:latin typeface="Arial" pitchFamily="34" charset="0"/>
                <a:cs typeface="Arial" pitchFamily="34" charset="0"/>
              </a:rPr>
              <a:t>, со особено внимание на децата што може да бидат маргинализирани, дискриминирани или исклучени од образовниот систем.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82296" indent="0" algn="just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837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3200" b="1" dirty="0" smtClean="0">
                <a:effectLst/>
                <a:latin typeface="Arial" pitchFamily="34" charset="0"/>
                <a:cs typeface="Arial" pitchFamily="34" charset="0"/>
              </a:rPr>
              <a:t>Што е инклузија?</a:t>
            </a:r>
            <a:endParaRPr lang="en-US" sz="3200" b="1" dirty="0"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76400"/>
            <a:ext cx="1871213" cy="1553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147" y="3733800"/>
            <a:ext cx="1536944" cy="145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346" y="3733800"/>
            <a:ext cx="1522319" cy="145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575284"/>
            <a:ext cx="1360771" cy="1611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5562600" y="1905000"/>
            <a:ext cx="2590800" cy="457200"/>
          </a:xfrm>
          <a:prstGeom prst="wedgeEllipseCallout">
            <a:avLst>
              <a:gd name="adj1" fmla="val -48106"/>
              <a:gd name="adj2" fmla="val 5947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k-MK" b="1" dirty="0" smtClean="0">
                <a:latin typeface="Arial" pitchFamily="34" charset="0"/>
                <a:cs typeface="Arial" pitchFamily="34" charset="0"/>
              </a:rPr>
              <a:t>Инклузија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Callout 5"/>
          <p:cNvSpPr/>
          <p:nvPr/>
        </p:nvSpPr>
        <p:spPr>
          <a:xfrm>
            <a:off x="1295400" y="5638800"/>
            <a:ext cx="2045691" cy="533400"/>
          </a:xfrm>
          <a:prstGeom prst="wedgeEllipseCallout">
            <a:avLst>
              <a:gd name="adj1" fmla="val -9320"/>
              <a:gd name="adj2" fmla="val -9074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k-MK" dirty="0" smtClean="0">
                <a:latin typeface="Arial" pitchFamily="34" charset="0"/>
                <a:cs typeface="Arial" pitchFamily="34" charset="0"/>
              </a:rPr>
              <a:t>Ексклузија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3810000" y="5486400"/>
            <a:ext cx="2057400" cy="419100"/>
          </a:xfrm>
          <a:prstGeom prst="wedgeEllipseCallout">
            <a:avLst>
              <a:gd name="adj1" fmla="val -15422"/>
              <a:gd name="adj2" fmla="val -11270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k-MK" dirty="0" smtClean="0">
                <a:latin typeface="Arial" pitchFamily="34" charset="0"/>
                <a:cs typeface="Arial" pitchFamily="34" charset="0"/>
              </a:rPr>
              <a:t>Сепарација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6553200" y="5257800"/>
            <a:ext cx="2133600" cy="438150"/>
          </a:xfrm>
          <a:prstGeom prst="wedgeEllipseCallout">
            <a:avLst>
              <a:gd name="adj1" fmla="val -16687"/>
              <a:gd name="adj2" fmla="val -7441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k-MK" dirty="0" smtClean="0">
                <a:latin typeface="Arial" pitchFamily="34" charset="0"/>
                <a:cs typeface="Arial" pitchFamily="34" charset="0"/>
              </a:rPr>
              <a:t>Интеграција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38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sz="2400" b="1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Arial" pitchFamily="34" charset="0"/>
                <a:cs typeface="Arial" pitchFamily="34" charset="0"/>
              </a:rPr>
              <a:t>Според Правилникот за оцена на специфични потреби на лица со попреченост Сл.весник бр.30/2000 од 19.04.2000година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just" defTabSz="457200">
              <a:spcBef>
                <a:spcPts val="1000"/>
              </a:spcBef>
              <a:buClr>
                <a:srgbClr val="F07F09"/>
              </a:buClr>
              <a:buSzTx/>
              <a:buNone/>
            </a:pPr>
            <a:r>
              <a:rPr lang="ru-RU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Член 4:</a:t>
            </a:r>
          </a:p>
          <a:p>
            <a:pPr marL="0" lvl="0" indent="0" algn="just" defTabSz="457200">
              <a:spcBef>
                <a:spcPts val="1000"/>
              </a:spcBef>
              <a:buClr>
                <a:srgbClr val="F07F09"/>
              </a:buClr>
              <a:buSzTx/>
              <a:buNone/>
            </a:pPr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Лицата со попреченост во менталниот или телесниот развој, кои имаат посебни потреби, во смисла на овој правилник се:</a:t>
            </a:r>
          </a:p>
          <a:p>
            <a:pPr marL="0" lvl="0" indent="0" algn="just" defTabSz="457200">
              <a:spcBef>
                <a:spcPts val="1000"/>
              </a:spcBef>
              <a:buClr>
                <a:srgbClr val="F07F09"/>
              </a:buClr>
              <a:buSzTx/>
              <a:buNone/>
            </a:pPr>
            <a:endParaRPr lang="ru-RU" sz="200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just" defTabSz="457200">
              <a:spcBef>
                <a:spcPts val="0"/>
              </a:spcBef>
              <a:buClr>
                <a:srgbClr val="F07F09"/>
              </a:buClr>
              <a:buSzTx/>
              <a:buFont typeface="Wingdings 3" charset="2"/>
              <a:buChar char=""/>
            </a:pPr>
            <a:r>
              <a:rPr lang="ru-RU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Лица со оштетен вид </a:t>
            </a:r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(слабовидни и слепи);</a:t>
            </a:r>
          </a:p>
          <a:p>
            <a:pPr marL="342900" lvl="0" indent="-342900" algn="just" defTabSz="457200">
              <a:spcBef>
                <a:spcPts val="0"/>
              </a:spcBef>
              <a:buClr>
                <a:srgbClr val="F07F09"/>
              </a:buClr>
              <a:buSzTx/>
              <a:buFont typeface="Wingdings 3" charset="2"/>
              <a:buChar char=""/>
            </a:pPr>
            <a:r>
              <a:rPr lang="ru-RU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Лица со оштетен слух </a:t>
            </a:r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(наглуви и глуви);</a:t>
            </a:r>
          </a:p>
          <a:p>
            <a:pPr marL="342900" lvl="0" indent="-342900" algn="just" defTabSz="457200">
              <a:spcBef>
                <a:spcPts val="0"/>
              </a:spcBef>
              <a:buClr>
                <a:srgbClr val="F07F09"/>
              </a:buClr>
              <a:buSzTx/>
              <a:buFont typeface="Wingdings 3" charset="2"/>
              <a:buChar char=""/>
            </a:pPr>
            <a:r>
              <a:rPr lang="ru-RU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Лица со пречки во гласот, говорот и јазикот;</a:t>
            </a:r>
          </a:p>
          <a:p>
            <a:pPr marL="342900" lvl="0" indent="-342900" algn="just" defTabSz="457200">
              <a:spcBef>
                <a:spcPts val="0"/>
              </a:spcBef>
              <a:buClr>
                <a:srgbClr val="F07F09"/>
              </a:buClr>
              <a:buSzTx/>
              <a:buFont typeface="Wingdings 3" charset="2"/>
              <a:buChar char=""/>
            </a:pPr>
            <a:r>
              <a:rPr lang="ru-RU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Лица со пречки во телесниот развој;</a:t>
            </a:r>
          </a:p>
          <a:p>
            <a:pPr marL="342900" lvl="0" indent="-342900" algn="just" defTabSz="457200">
              <a:spcBef>
                <a:spcPts val="0"/>
              </a:spcBef>
              <a:buClr>
                <a:srgbClr val="F07F09"/>
              </a:buClr>
              <a:buSzTx/>
              <a:buFont typeface="Wingdings 3" charset="2"/>
              <a:buChar char=""/>
            </a:pPr>
            <a:r>
              <a:rPr lang="ru-RU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Лица со попреченост во менталниот разво</a:t>
            </a:r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ј (лесна, умерена, тешка и длабока);</a:t>
            </a:r>
          </a:p>
          <a:p>
            <a:pPr marL="342900" lvl="0" indent="-342900" algn="just" defTabSz="457200">
              <a:spcBef>
                <a:spcPts val="0"/>
              </a:spcBef>
              <a:buClr>
                <a:srgbClr val="F07F09"/>
              </a:buClr>
              <a:buSzTx/>
              <a:buFont typeface="Wingdings 3" charset="2"/>
              <a:buChar char=""/>
            </a:pPr>
            <a:r>
              <a:rPr lang="ru-RU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Лица со аутизам и лица со друго перварзивно развојно растројство;</a:t>
            </a:r>
          </a:p>
          <a:p>
            <a:pPr marL="342900" lvl="0" indent="-342900" algn="just" defTabSz="457200">
              <a:spcBef>
                <a:spcPts val="0"/>
              </a:spcBef>
              <a:buClr>
                <a:srgbClr val="F07F09"/>
              </a:buClr>
              <a:buSzTx/>
              <a:buFont typeface="Wingdings 3" charset="2"/>
              <a:buChar char=""/>
            </a:pPr>
            <a:r>
              <a:rPr lang="ru-RU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Хронично болни лица</a:t>
            </a:r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; и</a:t>
            </a:r>
          </a:p>
          <a:p>
            <a:pPr marL="342900" lvl="0" indent="-342900" algn="just" defTabSz="457200">
              <a:spcBef>
                <a:spcPts val="0"/>
              </a:spcBef>
              <a:buClr>
                <a:srgbClr val="F07F09"/>
              </a:buClr>
              <a:buSzTx/>
              <a:buFont typeface="Wingdings 3" charset="2"/>
              <a:buChar char=""/>
            </a:pPr>
            <a:r>
              <a:rPr lang="ru-RU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Лица со повеќе видови на попреченост </a:t>
            </a:r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(лица со комбинирани пречки во развојот). </a:t>
            </a:r>
            <a:endParaRPr lang="en-US" sz="200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318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3200" b="1" dirty="0" smtClean="0">
                <a:effectLst/>
                <a:latin typeface="Arial" pitchFamily="34" charset="0"/>
                <a:cs typeface="Arial" pitchFamily="34" charset="0"/>
              </a:rPr>
              <a:t>Инклузивни тимови</a:t>
            </a:r>
            <a:endParaRPr lang="en-US" sz="32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mk-MK" b="1" dirty="0" smtClean="0">
                <a:latin typeface="Arial" pitchFamily="34" charset="0"/>
                <a:cs typeface="Arial" pitchFamily="34" charset="0"/>
              </a:rPr>
              <a:t>УЧИЛИШЕН ИНКЛУЗИВЕН ТИМ</a:t>
            </a:r>
          </a:p>
          <a:p>
            <a:pPr marL="82296" indent="0" algn="ctr">
              <a:buNone/>
            </a:pPr>
            <a:endParaRPr lang="mk-MK" b="1" dirty="0">
              <a:latin typeface="Arial" pitchFamily="34" charset="0"/>
              <a:cs typeface="Arial" pitchFamily="34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се </a:t>
            </a:r>
            <a:r>
              <a:rPr lang="ru-RU" dirty="0">
                <a:latin typeface="Arial" pitchFamily="34" charset="0"/>
                <a:cs typeface="Arial" pitchFamily="34" charset="0"/>
              </a:rPr>
              <a:t>грижи за инклузивните политики и практики на ниво на целото училиште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ИНКЛУЗИВЕН ТИМ ЗА УЧЕНИК</a:t>
            </a:r>
          </a:p>
          <a:p>
            <a:pPr marL="82296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buFont typeface="Wingdings" pitchFamily="2" charset="2"/>
              <a:buChar char="v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работи </a:t>
            </a:r>
            <a:r>
              <a:rPr lang="ru-RU" dirty="0">
                <a:latin typeface="Arial" pitchFamily="34" charset="0"/>
                <a:cs typeface="Arial" pitchFamily="34" charset="0"/>
              </a:rPr>
              <a:t>по индивидуален образовен план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(ИОП</a:t>
            </a:r>
            <a:r>
              <a:rPr lang="ru-RU" dirty="0">
                <a:latin typeface="Arial" pitchFamily="34" charset="0"/>
                <a:cs typeface="Arial" pitchFamily="34" charset="0"/>
              </a:rPr>
              <a:t>) или по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модифицирана наставна програма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756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3200" b="1" dirty="0" smtClean="0">
                <a:effectLst/>
                <a:latin typeface="Arial" pitchFamily="34" charset="0"/>
                <a:cs typeface="Arial" pitchFamily="34" charset="0"/>
              </a:rPr>
              <a:t>Училишен </a:t>
            </a:r>
            <a:r>
              <a:rPr lang="mk-MK" sz="3200" b="1" dirty="0">
                <a:effectLst/>
                <a:latin typeface="Arial" pitchFamily="34" charset="0"/>
                <a:cs typeface="Arial" pitchFamily="34" charset="0"/>
              </a:rPr>
              <a:t>инклузивен тим </a:t>
            </a:r>
            <a:endParaRPr lang="en-US" sz="32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b="1" dirty="0">
                <a:latin typeface="Arial" pitchFamily="34" charset="0"/>
                <a:cs typeface="Arial" pitchFamily="34" charset="0"/>
              </a:rPr>
              <a:t>директорот</a:t>
            </a:r>
            <a:r>
              <a:rPr lang="ru-RU" dirty="0">
                <a:latin typeface="Arial" pitchFamily="34" charset="0"/>
                <a:cs typeface="Arial" pitchFamily="34" charset="0"/>
              </a:rPr>
              <a:t> формира училишен инклузивен тим </a:t>
            </a:r>
          </a:p>
          <a:p>
            <a:pPr algn="just">
              <a:buFont typeface="Wingdings" pitchFamily="2" charset="2"/>
              <a:buChar char="v"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мандат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од три учебни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години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составен </a:t>
            </a:r>
            <a:r>
              <a:rPr lang="ru-RU" dirty="0">
                <a:latin typeface="Arial" pitchFamily="34" charset="0"/>
                <a:cs typeface="Arial" pitchFamily="34" charset="0"/>
              </a:rPr>
              <a:t>од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седум члена</a:t>
            </a:r>
            <a:r>
              <a:rPr lang="ru-RU" dirty="0">
                <a:latin typeface="Arial" pitchFamily="34" charset="0"/>
                <a:cs typeface="Arial" pitchFamily="34" charset="0"/>
              </a:rPr>
              <a:t> и тоа: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педагогот, односно </a:t>
            </a:r>
            <a:r>
              <a:rPr lang="ru-RU" dirty="0">
                <a:latin typeface="Arial" pitchFamily="34" charset="0"/>
                <a:cs typeface="Arial" pitchFamily="34" charset="0"/>
              </a:rPr>
              <a:t>психологот, односно социјален работник во училиштето,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двајца </a:t>
            </a:r>
            <a:r>
              <a:rPr lang="ru-RU" dirty="0">
                <a:latin typeface="Arial" pitchFamily="34" charset="0"/>
                <a:cs typeface="Arial" pitchFamily="34" charset="0"/>
              </a:rPr>
              <a:t>наставници од редот на вработените на училиштето (еден наставник од одделенска настава и еден наставник од предметна настава),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двајца </a:t>
            </a:r>
            <a:r>
              <a:rPr lang="ru-RU" dirty="0">
                <a:latin typeface="Arial" pitchFamily="34" charset="0"/>
                <a:cs typeface="Arial" pitchFamily="34" charset="0"/>
              </a:rPr>
              <a:t>родители односно старатели,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специјален </a:t>
            </a:r>
            <a:r>
              <a:rPr lang="ru-RU" dirty="0">
                <a:latin typeface="Arial" pitchFamily="34" charset="0"/>
                <a:cs typeface="Arial" pitchFamily="34" charset="0"/>
              </a:rPr>
              <a:t>едукатор и рехабилитатор и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директорот </a:t>
            </a:r>
            <a:r>
              <a:rPr lang="ru-RU" dirty="0">
                <a:latin typeface="Arial" pitchFamily="34" charset="0"/>
                <a:cs typeface="Arial" pitchFamily="34" charset="0"/>
              </a:rPr>
              <a:t>на училиштето.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marL="82296" indent="0"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Училишниот </a:t>
            </a:r>
            <a:r>
              <a:rPr lang="ru-RU" dirty="0">
                <a:latin typeface="Arial" pitchFamily="34" charset="0"/>
                <a:cs typeface="Arial" pitchFamily="34" charset="0"/>
              </a:rPr>
              <a:t>инклузивен тим ги осмислува и спроведува активностите на ниво на целото училиште и води грижа тие да бидат усогласени и применувани во воспитно-образовната работа.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732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3200" b="1" dirty="0" smtClean="0">
                <a:effectLst/>
                <a:latin typeface="Arial" pitchFamily="34" charset="0"/>
                <a:cs typeface="Arial" pitchFamily="34" charset="0"/>
              </a:rPr>
              <a:t>Инклузивен </a:t>
            </a:r>
            <a:r>
              <a:rPr lang="mk-MK" sz="3200" b="1" dirty="0">
                <a:effectLst/>
                <a:latin typeface="Arial" pitchFamily="34" charset="0"/>
                <a:cs typeface="Arial" pitchFamily="34" charset="0"/>
              </a:rPr>
              <a:t>тим за </a:t>
            </a:r>
            <a:r>
              <a:rPr lang="mk-MK" sz="3200" b="1" dirty="0" smtClean="0">
                <a:effectLst/>
                <a:latin typeface="Arial" pitchFamily="34" charset="0"/>
                <a:cs typeface="Arial" pitchFamily="34" charset="0"/>
              </a:rPr>
              <a:t>ученик</a:t>
            </a:r>
            <a:endParaRPr lang="en-US" sz="32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dirty="0">
                <a:latin typeface="Arial" pitchFamily="34" charset="0"/>
                <a:cs typeface="Arial" pitchFamily="34" charset="0"/>
              </a:rPr>
              <a:t>за период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до завршување на основното </a:t>
            </a:r>
            <a:r>
              <a:rPr lang="ru-RU" dirty="0">
                <a:latin typeface="Arial" pitchFamily="34" charset="0"/>
                <a:cs typeface="Arial" pitchFamily="34" charset="0"/>
              </a:rPr>
              <a:t>образование на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ученикот</a:t>
            </a: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составен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од</a:t>
            </a:r>
            <a:r>
              <a:rPr lang="ru-RU" dirty="0">
                <a:latin typeface="Arial" pitchFamily="34" charset="0"/>
                <a:cs typeface="Arial" pitchFamily="34" charset="0"/>
              </a:rPr>
              <a:t>: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наставниците </a:t>
            </a:r>
            <a:r>
              <a:rPr lang="ru-RU" dirty="0">
                <a:latin typeface="Arial" pitchFamily="34" charset="0"/>
                <a:cs typeface="Arial" pitchFamily="34" charset="0"/>
              </a:rPr>
              <a:t>на ученикот, родителот односно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старателот</a:t>
            </a:r>
            <a:r>
              <a:rPr lang="ru-RU" dirty="0">
                <a:latin typeface="Arial" pitchFamily="34" charset="0"/>
                <a:cs typeface="Arial" pitchFamily="34" charset="0"/>
              </a:rPr>
              <a:t>, педагогот, односно психологот, односно социјален работник во училиштето, специјалниот едукатор и рехабилитатор.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82296" indent="0"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Инклузивниот </a:t>
            </a:r>
            <a:r>
              <a:rPr lang="ru-RU" dirty="0">
                <a:latin typeface="Arial" pitchFamily="34" charset="0"/>
                <a:cs typeface="Arial" pitchFamily="34" charset="0"/>
              </a:rPr>
              <a:t>тим за ученикот во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фокусот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својата работа ги имаат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конкретните ученици </a:t>
            </a:r>
            <a:r>
              <a:rPr lang="ru-RU" dirty="0">
                <a:latin typeface="Arial" pitchFamily="34" charset="0"/>
                <a:cs typeface="Arial" pitchFamily="34" charset="0"/>
              </a:rPr>
              <a:t>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изготвување и реализирање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нивните индивидуални образовни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планови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82296" indent="0" algn="ctr"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Во </a:t>
            </a:r>
            <a:r>
              <a:rPr lang="ru-RU" dirty="0">
                <a:latin typeface="Arial" pitchFamily="34" charset="0"/>
                <a:cs typeface="Arial" pitchFamily="34" charset="0"/>
              </a:rPr>
              <a:t>работата на инклузивниот тим за ученикот,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по потреба</a:t>
            </a:r>
            <a:r>
              <a:rPr lang="ru-RU" dirty="0">
                <a:latin typeface="Arial" pitchFamily="34" charset="0"/>
                <a:cs typeface="Arial" pitchFamily="34" charset="0"/>
              </a:rPr>
              <a:t>, може да се повикаат да учествуваат и ученикот, други наставници и стручни соработници или кое било друго лице од доверба на ученикот.</a:t>
            </a:r>
          </a:p>
          <a:p>
            <a:pPr marL="82296" indent="0" algn="just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539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effectLst/>
                <a:latin typeface="Arial" pitchFamily="34" charset="0"/>
                <a:cs typeface="Arial" pitchFamily="34" charset="0"/>
              </a:rPr>
              <a:t>Видови поддршка за ученици со попреченост</a:t>
            </a:r>
            <a:endParaRPr lang="en-US" sz="32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447800"/>
            <a:ext cx="7638288" cy="4800600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За </a:t>
            </a:r>
            <a:r>
              <a:rPr lang="ru-RU" dirty="0">
                <a:latin typeface="Arial" pitchFamily="34" charset="0"/>
                <a:cs typeface="Arial" pitchFamily="34" charset="0"/>
              </a:rPr>
              <a:t>поддршка на учењето за учениците со попреченост,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основното училиште обезбедува</a:t>
            </a:r>
            <a:r>
              <a:rPr lang="ru-RU" dirty="0">
                <a:latin typeface="Arial" pitchFamily="34" charset="0"/>
                <a:cs typeface="Arial" pitchFamily="34" charset="0"/>
              </a:rPr>
              <a:t>: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образовен </a:t>
            </a:r>
            <a:r>
              <a:rPr lang="ru-RU" dirty="0">
                <a:latin typeface="Arial" pitchFamily="34" charset="0"/>
                <a:cs typeface="Arial" pitchFamily="34" charset="0"/>
              </a:rPr>
              <a:t>асистент,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личен </a:t>
            </a:r>
            <a:r>
              <a:rPr lang="ru-RU" dirty="0">
                <a:latin typeface="Arial" pitchFamily="34" charset="0"/>
                <a:cs typeface="Arial" pitchFamily="34" charset="0"/>
              </a:rPr>
              <a:t>асистент,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соодветна </a:t>
            </a:r>
            <a:r>
              <a:rPr lang="ru-RU" dirty="0">
                <a:latin typeface="Arial" pitchFamily="34" charset="0"/>
                <a:cs typeface="Arial" pitchFamily="34" charset="0"/>
              </a:rPr>
              <a:t>стручна поддршка од центар за поддршка на учењето,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инклузивен </a:t>
            </a:r>
            <a:r>
              <a:rPr lang="ru-RU" dirty="0">
                <a:latin typeface="Arial" pitchFamily="34" charset="0"/>
                <a:cs typeface="Arial" pitchFamily="34" charset="0"/>
              </a:rPr>
              <a:t>тим и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асистивна </a:t>
            </a:r>
            <a:r>
              <a:rPr lang="ru-RU" dirty="0">
                <a:latin typeface="Arial" pitchFamily="34" charset="0"/>
                <a:cs typeface="Arial" pitchFamily="34" charset="0"/>
              </a:rPr>
              <a:t>технологија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(по </a:t>
            </a:r>
            <a:r>
              <a:rPr lang="ru-RU" dirty="0">
                <a:latin typeface="Arial" pitchFamily="34" charset="0"/>
                <a:cs typeface="Arial" pitchFamily="34" charset="0"/>
              </a:rPr>
              <a:t>препорака на стручното тело за проценка и во согласност со индивидуалниот образовен план или модифицираната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програма).</a:t>
            </a:r>
          </a:p>
          <a:p>
            <a:pPr marL="82296" indent="0" algn="just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366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effectLst/>
                <a:latin typeface="Arial" pitchFamily="34" charset="0"/>
                <a:cs typeface="Arial" pitchFamily="34" charset="0"/>
              </a:rPr>
              <a:t>Ученици </a:t>
            </a:r>
            <a:r>
              <a:rPr lang="ru-RU" sz="3200" b="1" dirty="0">
                <a:effectLst/>
                <a:latin typeface="Arial" pitchFamily="34" charset="0"/>
                <a:cs typeface="Arial" pitchFamily="34" charset="0"/>
              </a:rPr>
              <a:t>со посебни образовни потреби (</a:t>
            </a:r>
            <a:r>
              <a:rPr lang="ru-RU" sz="3200" b="1" dirty="0" smtClean="0">
                <a:effectLst/>
                <a:latin typeface="Arial" pitchFamily="34" charset="0"/>
                <a:cs typeface="Arial" pitchFamily="34" charset="0"/>
              </a:rPr>
              <a:t>ПОП</a:t>
            </a:r>
            <a:r>
              <a:rPr lang="ru-RU" sz="3200" b="1" dirty="0">
                <a:effectLst/>
                <a:latin typeface="Arial" pitchFamily="34" charset="0"/>
                <a:cs typeface="Arial" pitchFamily="34" charset="0"/>
              </a:rPr>
              <a:t>)</a:t>
            </a:r>
            <a:endParaRPr lang="en-US" sz="32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ученици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со попреченост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- кои имаат долготрајни физички, ментални, интелектуални или сетилни оштетувања и кои во интеракција со различните општествени бариери може да го попречат нивното целосно и ефективно учество во општеството, на еднаква основа со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другите,</a:t>
            </a:r>
          </a:p>
          <a:p>
            <a:pPr marL="82296" indent="0" algn="just"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ученици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со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нарушување во однесувањето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емоционални проблеми или со специфични тешкотии во учењето,</a:t>
            </a:r>
          </a:p>
          <a:p>
            <a:pPr marL="82296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544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effectLst/>
                <a:latin typeface="Arial" pitchFamily="34" charset="0"/>
                <a:cs typeface="Arial" pitchFamily="34" charset="0"/>
              </a:rPr>
              <a:t>Ученици со посебни образовни потреби (ПОП)</a:t>
            </a:r>
            <a:endParaRPr lang="en-US" sz="32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ученици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кои потекнуваат од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неповолни социо-економски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културни, и/или јазични депривирани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средини,</a:t>
            </a:r>
          </a:p>
          <a:p>
            <a:pPr marL="82296" indent="0"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ученици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со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комплексни потреби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– кои имаат повеќестепени тешкотии, повеќестепени нарушувања, комплексни здравствени потреби и потреба од голема и интензивна помош и поддршка,</a:t>
            </a:r>
          </a:p>
          <a:p>
            <a:pPr marL="82296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47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effectLst/>
                <a:latin typeface="Arial" pitchFamily="34" charset="0"/>
                <a:cs typeface="Arial" pitchFamily="34" charset="0"/>
              </a:rPr>
              <a:t>Ученици со посебни образовни потреби (ПОП)</a:t>
            </a:r>
            <a:endParaRPr lang="en-US" sz="32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деца/ученици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со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странско државјанство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деца без државјанство, деца бегалци, баратели на азил, деца со статус на признаен бегалец, деца под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заштита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деца под привремена заштита кои престојуваат во нашата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држава,</a:t>
            </a:r>
          </a:p>
          <a:p>
            <a:pPr marL="82296" indent="0" algn="just"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деца/ученици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кои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не биле вклучени во настава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а се со надмината возраст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и</a:t>
            </a:r>
          </a:p>
          <a:p>
            <a:pPr marL="82296" indent="0" algn="just"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деца/ученици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и од други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ранливи категории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кои од различни причини бараат посебна поддршка и грижа во текот на воспитно-образовниот процес.</a:t>
            </a:r>
          </a:p>
          <a:p>
            <a:pPr marL="82296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831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3200" b="1" dirty="0" smtClean="0">
                <a:effectLst/>
                <a:latin typeface="Arial" pitchFamily="34" charset="0"/>
                <a:cs typeface="Arial" pitchFamily="34" charset="0"/>
              </a:rPr>
              <a:t>За кого се изработува ИОП?</a:t>
            </a:r>
            <a:endParaRPr lang="en-US" sz="3200" b="1" dirty="0"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086" y="1510962"/>
            <a:ext cx="1407201" cy="1663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2316">
            <a:off x="3903867" y="3858775"/>
            <a:ext cx="109537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2335">
            <a:off x="1113746" y="1183216"/>
            <a:ext cx="1368673" cy="1855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2280">
            <a:off x="6498807" y="1293218"/>
            <a:ext cx="1216526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8332">
            <a:off x="5354632" y="3938260"/>
            <a:ext cx="1782262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3709">
            <a:off x="1491989" y="3657600"/>
            <a:ext cx="1362075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99355">
            <a:off x="7584281" y="3983028"/>
            <a:ext cx="1119188" cy="1425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loud Callout 2"/>
          <p:cNvSpPr/>
          <p:nvPr/>
        </p:nvSpPr>
        <p:spPr>
          <a:xfrm rot="19151298">
            <a:off x="1946437" y="2292659"/>
            <a:ext cx="2358083" cy="785436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k-MK" dirty="0">
                <a:latin typeface="Arial" pitchFamily="34" charset="0"/>
                <a:cs typeface="Arial" pitchFamily="34" charset="0"/>
              </a:rPr>
              <a:t>о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штетен вид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3569432" y="3307062"/>
            <a:ext cx="2526568" cy="400403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k-MK" dirty="0">
                <a:latin typeface="Arial" pitchFamily="34" charset="0"/>
                <a:cs typeface="Arial" pitchFamily="34" charset="0"/>
              </a:rPr>
              <a:t>т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елесна инвалидност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Line Callout 1 6"/>
          <p:cNvSpPr/>
          <p:nvPr/>
        </p:nvSpPr>
        <p:spPr>
          <a:xfrm>
            <a:off x="7772399" y="1371600"/>
            <a:ext cx="1167547" cy="739459"/>
          </a:xfrm>
          <a:prstGeom prst="borderCallout1">
            <a:avLst>
              <a:gd name="adj1" fmla="val 18750"/>
              <a:gd name="adj2" fmla="val -8333"/>
              <a:gd name="adj3" fmla="val 38305"/>
              <a:gd name="adj4" fmla="val -3955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k-MK" dirty="0" smtClean="0">
                <a:latin typeface="Arial" pitchFamily="34" charset="0"/>
                <a:cs typeface="Arial" pitchFamily="34" charset="0"/>
              </a:rPr>
              <a:t>оштетен слух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 rot="21288385">
            <a:off x="6119762" y="5930493"/>
            <a:ext cx="2057400" cy="618337"/>
          </a:xfrm>
          <a:prstGeom prst="wedgeRoundRectCallout">
            <a:avLst>
              <a:gd name="adj1" fmla="val -15315"/>
              <a:gd name="adj2" fmla="val -694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k-MK" dirty="0" smtClean="0">
                <a:latin typeface="Arial" pitchFamily="34" charset="0"/>
                <a:cs typeface="Arial" pitchFamily="34" charset="0"/>
              </a:rPr>
              <a:t>Интелектуална попреченост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loud Callout 8"/>
          <p:cNvSpPr/>
          <p:nvPr/>
        </p:nvSpPr>
        <p:spPr>
          <a:xfrm>
            <a:off x="7347803" y="3307061"/>
            <a:ext cx="1719998" cy="58785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k-MK" dirty="0" smtClean="0">
                <a:latin typeface="Arial" pitchFamily="34" charset="0"/>
                <a:cs typeface="Arial" pitchFamily="34" charset="0"/>
              </a:rPr>
              <a:t>аутизам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645822" y="5838645"/>
            <a:ext cx="1764246" cy="80203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k-MK" dirty="0" smtClean="0">
                <a:latin typeface="Arial" pitchFamily="34" charset="0"/>
                <a:cs typeface="Arial" pitchFamily="34" charset="0"/>
              </a:rPr>
              <a:t>емоционални проблеми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Cloud Callout 10"/>
          <p:cNvSpPr/>
          <p:nvPr/>
        </p:nvSpPr>
        <p:spPr>
          <a:xfrm rot="21192448">
            <a:off x="726571" y="5975330"/>
            <a:ext cx="2359336" cy="809179"/>
          </a:xfrm>
          <a:prstGeom prst="cloudCallout">
            <a:avLst>
              <a:gd name="adj1" fmla="val -8151"/>
              <a:gd name="adj2" fmla="val -8798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k-MK" dirty="0" smtClean="0">
                <a:latin typeface="Arial" pitchFamily="34" charset="0"/>
                <a:cs typeface="Arial" pitchFamily="34" charset="0"/>
              </a:rPr>
              <a:t>потешкотии во учење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816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3200" b="1" dirty="0" smtClean="0">
                <a:effectLst/>
                <a:latin typeface="Arial" pitchFamily="34" charset="0"/>
                <a:cs typeface="Arial" pitchFamily="34" charset="0"/>
              </a:rPr>
              <a:t>ИОП</a:t>
            </a:r>
            <a:endParaRPr lang="en-US" sz="32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82296" indent="0" algn="ctr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Инклузивниот тим за ученикот </a:t>
            </a:r>
            <a:r>
              <a:rPr lang="ru-RU" dirty="0">
                <a:latin typeface="Arial" pitchFamily="34" charset="0"/>
                <a:cs typeface="Arial" pitchFamily="34" charset="0"/>
              </a:rPr>
              <a:t>подготвува ИОП за ученикот со попреченост согласно со неговите индивидуални потенцијали и потреби, во рок од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30 дена </a:t>
            </a:r>
            <a:r>
              <a:rPr lang="ru-RU" dirty="0">
                <a:latin typeface="Arial" pitchFamily="34" charset="0"/>
                <a:cs typeface="Arial" pitchFamily="34" charset="0"/>
              </a:rPr>
              <a:t>од денот на започнување на настава на ученикот во училиштето и ги спроведува мерките за поддршка во учењето согласно со препораките од стручните тела за функционална проценка, или, пак, од денот на утврдување на потребата за образование по ИОП.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82296" indent="0"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Цел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примена </a:t>
            </a:r>
            <a:r>
              <a:rPr lang="ru-RU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ИОП е </a:t>
            </a:r>
            <a:r>
              <a:rPr lang="ru-RU" dirty="0">
                <a:latin typeface="Arial" pitchFamily="34" charset="0"/>
                <a:cs typeface="Arial" pitchFamily="34" charset="0"/>
              </a:rPr>
              <a:t>постигнување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оптимална вклученост на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ученикот </a:t>
            </a:r>
            <a:r>
              <a:rPr lang="ru-RU" dirty="0">
                <a:latin typeface="Arial" pitchFamily="34" charset="0"/>
                <a:cs typeface="Arial" pitchFamily="34" charset="0"/>
              </a:rPr>
              <a:t>во редовните активности во наставата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>
                <a:latin typeface="Arial" pitchFamily="34" charset="0"/>
                <a:cs typeface="Arial" pitchFamily="34" charset="0"/>
              </a:rPr>
              <a:t>негова прифатеност и независност во групата врсници. Индивидуалниот образовен план вклучува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адаптации во резултатите од учењето </a:t>
            </a:r>
            <a:r>
              <a:rPr lang="ru-RU" dirty="0">
                <a:latin typeface="Arial" pitchFamily="34" charset="0"/>
                <a:cs typeface="Arial" pitchFamily="34" charset="0"/>
              </a:rPr>
              <a:t>на наставната програма, воведување специфични активности и наставни методи што ќе овозможат постигнување на резултатите од учењето.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0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3200" b="1" dirty="0" smtClean="0">
                <a:effectLst/>
                <a:latin typeface="Arial" pitchFamily="34" charset="0"/>
                <a:cs typeface="Arial" pitchFamily="34" charset="0"/>
              </a:rPr>
              <a:t>Од што се состои ИОП?</a:t>
            </a:r>
            <a:endParaRPr lang="en-US" sz="32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mk-MK" sz="2400" dirty="0" smtClean="0">
                <a:latin typeface="Arial" pitchFamily="34" charset="0"/>
                <a:cs typeface="Arial" pitchFamily="34" charset="0"/>
              </a:rPr>
              <a:t>Административен дел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mk-MK" sz="2400" dirty="0" smtClean="0">
                <a:latin typeface="Arial" pitchFamily="34" charset="0"/>
                <a:cs typeface="Arial" pitchFamily="34" charset="0"/>
              </a:rPr>
              <a:t>Педагошки дел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9153">
            <a:off x="2354647" y="2667000"/>
            <a:ext cx="2262187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603034"/>
            <a:ext cx="3000375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93201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412</TotalTime>
  <Words>854</Words>
  <Application>Microsoft Office PowerPoint</Application>
  <PresentationFormat>On-screen Show (4:3)</PresentationFormat>
  <Paragraphs>83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Solstice</vt:lpstr>
      <vt:lpstr>ИНКЛУЗИЈА  НА ДЕЦА СО ПОПРЕЧЕНОСТ</vt:lpstr>
      <vt:lpstr>Што е инклузивно образование?</vt:lpstr>
      <vt:lpstr>Што е инклузија?</vt:lpstr>
      <vt:lpstr>Според Правилникот за оцена на специфични потреби на лица со попреченост Сл.весник бр.30/2000 од 19.04.2000година</vt:lpstr>
      <vt:lpstr>Инклузивни тимови</vt:lpstr>
      <vt:lpstr>Училишен инклузивен тим </vt:lpstr>
      <vt:lpstr>Инклузивен тим за ученик</vt:lpstr>
      <vt:lpstr>Видови поддршка за ученици со попреченост</vt:lpstr>
      <vt:lpstr>Ученици со посебни образовни потреби (ПОП)</vt:lpstr>
      <vt:lpstr>Ученици со посебни образовни потреби (ПОП)</vt:lpstr>
      <vt:lpstr>Ученици со посебни образовни потреби (ПОП)</vt:lpstr>
      <vt:lpstr>За кого се изработува ИОП?</vt:lpstr>
      <vt:lpstr>ИОП</vt:lpstr>
      <vt:lpstr>Од што се состои ИОП?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Инклузија  на деца со попреченост</dc:title>
  <dc:creator>Velika Milenkovska</dc:creator>
  <cp:lastModifiedBy>Velika Milenkovska</cp:lastModifiedBy>
  <cp:revision>43</cp:revision>
  <dcterms:created xsi:type="dcterms:W3CDTF">2006-08-16T00:00:00Z</dcterms:created>
  <dcterms:modified xsi:type="dcterms:W3CDTF">2024-02-22T09:16:10Z</dcterms:modified>
</cp:coreProperties>
</file>