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87" r:id="rId2"/>
    <p:sldId id="256" r:id="rId3"/>
    <p:sldId id="257" r:id="rId4"/>
    <p:sldId id="258" r:id="rId5"/>
    <p:sldId id="259" r:id="rId6"/>
    <p:sldId id="261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85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-73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086A-90BF-489E-AFF5-788FCE6AA13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BFE5-3E43-44E6-B66F-AA7F241650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9483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086A-90BF-489E-AFF5-788FCE6AA13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BFE5-3E43-44E6-B66F-AA7F241650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4721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086A-90BF-489E-AFF5-788FCE6AA13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BFE5-3E43-44E6-B66F-AA7F241650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4840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086A-90BF-489E-AFF5-788FCE6AA13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BFE5-3E43-44E6-B66F-AA7F241650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7190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086A-90BF-489E-AFF5-788FCE6AA13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BFE5-3E43-44E6-B66F-AA7F241650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9225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086A-90BF-489E-AFF5-788FCE6AA13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BFE5-3E43-44E6-B66F-AA7F241650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533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086A-90BF-489E-AFF5-788FCE6AA13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BFE5-3E43-44E6-B66F-AA7F241650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6877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086A-90BF-489E-AFF5-788FCE6AA13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BFE5-3E43-44E6-B66F-AA7F241650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7745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086A-90BF-489E-AFF5-788FCE6AA13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BFE5-3E43-44E6-B66F-AA7F241650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9878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086A-90BF-489E-AFF5-788FCE6AA13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BFE5-3E43-44E6-B66F-AA7F241650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5970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086A-90BF-489E-AFF5-788FCE6AA13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BFE5-3E43-44E6-B66F-AA7F241650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3923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086A-90BF-489E-AFF5-788FCE6AA13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BFE5-3E43-44E6-B66F-AA7F241650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7073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086A-90BF-489E-AFF5-788FCE6AA13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BFE5-3E43-44E6-B66F-AA7F241650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454855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086A-90BF-489E-AFF5-788FCE6AA13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BFE5-3E43-44E6-B66F-AA7F241650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5127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086A-90BF-489E-AFF5-788FCE6AA13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BFE5-3E43-44E6-B66F-AA7F241650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6242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086A-90BF-489E-AFF5-788FCE6AA13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BFE5-3E43-44E6-B66F-AA7F241650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962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1086A-90BF-489E-AFF5-788FCE6AA13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AA4BFE5-3E43-44E6-B66F-AA7F241650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270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Diverse Paths in Sustainable Agriculture: Empowering VET Students</a:t>
            </a:r>
            <a:br>
              <a:rPr lang="en-US" sz="1600" b="1" dirty="0">
                <a:solidFill>
                  <a:schemeClr val="tx1"/>
                </a:solidFill>
              </a:rPr>
            </a:br>
            <a:r>
              <a:rPr lang="en-US" sz="1600" b="1" dirty="0" err="1">
                <a:solidFill>
                  <a:schemeClr val="tx1"/>
                </a:solidFill>
              </a:rPr>
              <a:t>Различни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патеки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во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одржливо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земјоделство</a:t>
            </a:r>
            <a:r>
              <a:rPr lang="en-US" sz="1600" b="1" dirty="0">
                <a:solidFill>
                  <a:schemeClr val="tx1"/>
                </a:solidFill>
              </a:rPr>
              <a:t>: </a:t>
            </a:r>
            <a:r>
              <a:rPr lang="en-US" sz="1600" b="1" dirty="0" err="1">
                <a:solidFill>
                  <a:schemeClr val="tx1"/>
                </a:solidFill>
              </a:rPr>
              <a:t>зајакнување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на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mk-MK" sz="1600" b="1" dirty="0">
                <a:solidFill>
                  <a:schemeClr val="tx1"/>
                </a:solidFill>
              </a:rPr>
              <a:t>учениците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за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стручно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образование</a:t>
            </a:r>
            <a:r>
              <a:rPr lang="en-US" sz="1600" b="1" dirty="0">
                <a:solidFill>
                  <a:schemeClr val="tx1"/>
                </a:solidFill>
              </a:rPr>
              <a:t> и </a:t>
            </a:r>
            <a:r>
              <a:rPr lang="en-US" sz="1600" b="1" dirty="0" err="1">
                <a:solidFill>
                  <a:schemeClr val="tx1"/>
                </a:solidFill>
              </a:rPr>
              <a:t>обу</a:t>
            </a:r>
            <a:r>
              <a:rPr lang="mk-MK" sz="1600" b="1" dirty="0">
                <a:solidFill>
                  <a:schemeClr val="tx1"/>
                </a:solidFill>
              </a:rPr>
              <a:t>ка</a:t>
            </a:r>
            <a:r>
              <a:rPr lang="en-US" sz="1600" b="1" dirty="0">
                <a:solidFill>
                  <a:schemeClr val="tx1"/>
                </a:solidFill>
              </a:rPr>
              <a:t/>
            </a:r>
            <a:br>
              <a:rPr lang="en-US" sz="1600" b="1" dirty="0">
                <a:solidFill>
                  <a:schemeClr val="tx1"/>
                </a:solidFill>
              </a:rPr>
            </a:br>
            <a:r>
              <a:rPr lang="en-US" sz="1600" b="1" dirty="0" err="1">
                <a:solidFill>
                  <a:schemeClr val="tx1"/>
                </a:solidFill>
              </a:rPr>
              <a:t>Различити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путеви</a:t>
            </a:r>
            <a:r>
              <a:rPr lang="en-US" sz="1600" b="1" dirty="0">
                <a:solidFill>
                  <a:schemeClr val="tx1"/>
                </a:solidFill>
              </a:rPr>
              <a:t> у </a:t>
            </a:r>
            <a:r>
              <a:rPr lang="en-US" sz="1600" b="1" dirty="0" err="1">
                <a:solidFill>
                  <a:schemeClr val="tx1"/>
                </a:solidFill>
              </a:rPr>
              <a:t>одрживој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пољопривреди</a:t>
            </a:r>
            <a:r>
              <a:rPr lang="en-US" sz="1600" b="1" dirty="0">
                <a:solidFill>
                  <a:schemeClr val="tx1"/>
                </a:solidFill>
              </a:rPr>
              <a:t>: </a:t>
            </a:r>
            <a:r>
              <a:rPr lang="en-US" sz="1600" b="1" dirty="0" err="1">
                <a:solidFill>
                  <a:schemeClr val="tx1"/>
                </a:solidFill>
              </a:rPr>
              <a:t>оснаживање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ученика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за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стручно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образовање</a:t>
            </a:r>
            <a:r>
              <a:rPr lang="en-US" sz="1600" b="1" dirty="0">
                <a:solidFill>
                  <a:schemeClr val="tx1"/>
                </a:solidFill>
              </a:rPr>
              <a:t> и </a:t>
            </a:r>
            <a:r>
              <a:rPr lang="en-US" sz="1600" b="1" dirty="0" err="1">
                <a:solidFill>
                  <a:schemeClr val="tx1"/>
                </a:solidFill>
              </a:rPr>
              <a:t>обуку</a:t>
            </a:r>
            <a:r>
              <a:rPr lang="en-US" sz="1600" b="1" dirty="0">
                <a:solidFill>
                  <a:schemeClr val="tx1"/>
                </a:solidFill>
              </a:rPr>
              <a:t/>
            </a:r>
            <a:br>
              <a:rPr lang="en-US" sz="1600" b="1" dirty="0">
                <a:solidFill>
                  <a:schemeClr val="tx1"/>
                </a:solidFill>
              </a:rPr>
            </a:b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8185" y="1930400"/>
            <a:ext cx="1874610" cy="15628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52578" y="325120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Законска регулатива везана за ученике са посебним потребама у Србији и Северној </a:t>
            </a:r>
            <a:r>
              <a:rPr lang="ru-RU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Македонији,</a:t>
            </a:r>
          </a:p>
          <a:p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 на којима се базира инклузивно образовање за децу са посебним потребама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90875" y="470506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mk-MK" b="1" dirty="0">
                <a:latin typeface="Garamond" panose="02020404030301010803" pitchFamily="18" charset="0"/>
              </a:rPr>
              <a:t>Време на одржување: 18-23 Ноември 2024 година</a:t>
            </a:r>
            <a:endParaRPr lang="en-US" b="1" dirty="0">
              <a:latin typeface="Garamond" panose="02020404030301010803" pitchFamily="18" charset="0"/>
            </a:endParaRPr>
          </a:p>
          <a:p>
            <a:pPr fontAlgn="base"/>
            <a:r>
              <a:rPr lang="mk-MK" b="1" dirty="0" smtClean="0">
                <a:latin typeface="Garamond" panose="02020404030301010803" pitchFamily="18" charset="0"/>
              </a:rPr>
              <a:t>Место </a:t>
            </a:r>
            <a:r>
              <a:rPr lang="mk-MK" b="1" dirty="0">
                <a:latin typeface="Garamond" panose="02020404030301010803" pitchFamily="18" charset="0"/>
              </a:rPr>
              <a:t>на одржување</a:t>
            </a: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: Hotel </a:t>
            </a:r>
            <a:r>
              <a:rPr lang="en-US" b="1" dirty="0" err="1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Putnik</a:t>
            </a: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b="1" dirty="0" err="1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Kopaonik</a:t>
            </a: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, </a:t>
            </a:r>
            <a:r>
              <a:rPr lang="en-US" b="1" dirty="0" err="1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Jovana</a:t>
            </a: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b="1" dirty="0" err="1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Cviji</a:t>
            </a:r>
            <a:r>
              <a:rPr lang="sr-Latn-RS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ća 1, 36354 Kopaonik, </a:t>
            </a:r>
            <a:r>
              <a:rPr lang="sr-Cyrl-RS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Србија</a:t>
            </a:r>
            <a:endParaRPr lang="en-US" b="1" dirty="0">
              <a:latin typeface="Garamond" panose="02020404030301010803" pitchFamily="18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95478" y="5881927"/>
            <a:ext cx="575310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596360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715B53-2982-402F-5E34-F0891B3F5A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Законска регулатива везана за ученике са посебним потребама у Србији и Северној Македонији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5BDB681-CF2C-FA8F-3310-54D5066D94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1619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EE02D9-2850-D2CA-B879-32BC88EBE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 основама система образовања и васпитања (2017)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ACC469-A91F-AB1C-C419-D492DE7C4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Општи принципи образовања и васпитања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ОВ мора да обезбеди за сву децу, ученике и одрасле: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једнакост и доступност остваривања права на ОВ заснованом на социјалној правди и принципу једнаких шанси без дискриминације.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-усмереност ОВ на дете и ученика кроз разноврсне облике учења, наставе и оцењивања којима се излази у сусрет различитим потребама детета и ученика, развија мотивација за учење и подиже квалитет постигнућа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-висок квалитет ОВ за све; примена достигнућа научних дисциплина важних за процес ОВ и прилагођених узрасним и личним образовним потребама сваког детета, ученика и одраслог;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5681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35B3DE-383E-B240-D659-0A04AAFC7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Општи приципи васпитања и образовања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19B34D-8343-FD5A-C3C5-61B3A1965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остваривању принципа, посебна пажња посвећује се: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могућности да деца, ученици и одрасли са сметњама у развоју, инвалидитетом и из осетљивих група, без обзира на сопствене материјалне услове имају приступ свим нивоима ОВ у установама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 смештена у установе социјалне заштите, деца, ученици и одрасли са здравственим проблемима остварују право на образовање за време смештаја у установи и током болничког и кућног лечења;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смањењу стопе напуштања система ОВ, посебно лица из социјално угрожених категорија становништва и неразвијених подручја, лица са сметњама у развоју и инвалидитетом и других лица са специфичним тешкоћама у учењу и подршци њиховом поновном укључењу у систем, у складу са принципима инклузивног и интеркултуралног ОВ;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38360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D20CAA-F395-EACF-7345-841466E46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Право на образовање и васпитање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4C6A08-EF5E-2F41-6881-5B443B3FF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Свако лице има право на ОВ.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Држављани Републике Србије једнаки су у остваривању права на 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Лице са сметњама у развоју и инвалидитетом има право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Које уважава његове образовне и васпитне потребе у систему ОВ, уз појединачну односно групну додатну подршку у настави и учењу	или у посебној васпитној групи или школи, у складу са овим и посебним законом.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639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DBAFE6-8CF5-1FE1-26EE-5C8166580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81" y="216568"/>
            <a:ext cx="8596668" cy="1320800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Упис у развојну групу у предшколској установи и у школу за образовање ученика са сметњама у развоју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468979-EC96-5B1C-5A45-D6A734C5B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развојну групу у предшколској установи, односно у школу за образовање ученика са сметњама у развоју, дете, односно ученик уписује се на основу мишљења интерресорне комисије за процену потреба за пружањем додатне образовне, здравствене или социјалне подршке, уз сагласност родитеља, односно другог законског заступника.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 основама система образовања и васпитања (2017)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Праћење и оцењивање ученика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 са сметњама у развоју и инвалидитетом оцењује се у складу са прилагођеним циљевима и исходима.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9237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380C6B-9FEC-4CFC-1C19-081B9E013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Упис ученика у средњу школу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85B8E6-F567-F848-5BDD-6B737B616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први разред средње школе која остварује програме музичког и балетског образовања, прилагођен или индивидуализовани школски програм за ученике са изузетним способностима, као и ИОП за ученике и одрасле са сметњама у развоју, уписују се лица у складу са посебним законом.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Изузетно, поједина лица или групе лица из осетљивих категорија, лица са сметњама у развоју и инвалидитетом, могу да се упишу у средњу школу под повољнијим условима ради постизања пуне равноправности у стицању ОВ, у складу са мерилима и по поступку који пропише министар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0328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63BB08-E07D-73CB-6B78-23617E07F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Завршни испити у основном и средњем образовању и васпитању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9C471C9-26F1-0D81-7DBC-F264906EB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 са сметњама у развоју и инвалидитетом полаже завршни испит у складу са његовим чулним и моторичким могућностима, односно условима које захтева одређена врста инвалидитета.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Делатност установе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оја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има децу и ученике са сметњама у развоју и инвалидитетом, дужна је да у складу са расположивим капацитетима пружа додатну подршку у образовању деце, ученика и одраслих са сметњама у развоју и инвалидитетом у васпитној групи, односно другој школи и породици, у складу с критеријумима и стандардима које прописује министар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5254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0866F6-081B-E0CA-92ED-8E518B4BA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 основама система образовања и васпитања (2017)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Забрана дискриминације </a:t>
            </a: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0C9F0E0-DE96-7CB8-744B-B47C4DFA0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установи су забрањене дискриминација и дискриминаторско поступање, којим се на непосредан или посредан, отворен или прикривен начин, неоправдано прави разлика или неједнако поступа, односно врши пропуштање (искључивање, ограничавање или давање првенства), у односу на лице или групе лица, као и на чланове њихових породица или њима блиска лица на отворен или прикривен начин, а који се заснива на.... социјалном и културном пореклу, рођењу, генетским особеностима, здравственом стању, сметњи у развоју и инвалидитету... и другим стварним, односно претпостављеним личним својствима, као и по другим основима утврђеним законом којим се прописује забрана дискриминације. 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сматрају се дискриминацијом: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посебне мере уведене ради постизања пуне равноправности, заштите и напретка лица, односно групе лица која се налазе у неједнаком положају.</a:t>
            </a:r>
          </a:p>
          <a:p>
            <a:endParaRPr lang="ru-R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4374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A83C4D-A02E-9808-43EF-436B3FF2F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01052"/>
            <a:ext cx="8596668" cy="1320800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 основама система образовања и васпитања (2017)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Савет родитеља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05AEC9A-3C29-2148-B1C9-2C4AA31C0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установи у којој стичу образовање деца и ученици са сметњама у развоју и инвалидитетом, члан савета родитеља је и представник родитеља, односно другог законског заступника деце, односно ученика са сметњама у развоју и инвалидитетом.</a:t>
            </a:r>
          </a:p>
          <a:p>
            <a:pPr marL="0" indent="0">
              <a:buNone/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 основама система образовања и васпитања (2017)</a:t>
            </a:r>
          </a:p>
          <a:p>
            <a:pPr marL="0" indent="0">
              <a:buNone/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Наставници, васпитачи и стручни сарадници 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Наставу и друге облике образовно-васпитног рада у ШОУСРИ може да остварује и дефектолог. 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Васпитни рад са ученицима у школи са домом за ОУСРИ остварује дефектолог васпитач. 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Стручне послове у школи за образовање ученика са сметњама у развоју и инвалидитетом обавља стручни сарадник: психолог, педагог, социјални радник, дефектолог, логопед, библиотекар и медијатекар.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7993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DFC8AD-A2C9-9CFD-B64A-0766770F4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 основама система образовања и васпитања (2017)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Сарадник, педагошки и андрагошки асистент, лични пратилац и помоћни наставник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F5EC57-00AF-9F08-3B2E-685E7096C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714042"/>
            <a:ext cx="8596668" cy="388077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за ученике са сметњама у развоју и инвалидитетом: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сарадник за израду и коришћење дидактичких средстава и помагала за децу са сензо-моторичким сметњама</a:t>
            </a:r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Педагошки асистент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Пружа помоћ и додатну подршку групи деце и ученика у установи, у складу са њиховим потребама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помоћ запосленима у циљу унапређивања њиховог рада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остварује сарадњу са родитељима, органима јединице локалне самоуправе, надлежним установама, организацијама и удружењима   у оквиру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3166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5F66B7-5489-9AF6-B688-DF0F4F9BB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Лични пратилац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1179F8-1183-07DD-4862-BB66F296D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Подршка за задовољавање основних потреба у свакодневном животу у области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кретања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одржавање личне хигијене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храњење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облачења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комуникација са другима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Стручни тимови на територији јединице локалне самоуправе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 да се образују за помоћ наставнику за пружање додатне подршке  у настави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4821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6BAD3A-DDC4-BC65-327B-C37C8D183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Педагошки асистент за децу и ученике  са сметњама у развоју и инвалидитетом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7A2A641-7977-4A9D-7E24-231A366850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Васпитачу, наставнику, стручном сараднику и то: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1)Подршка у припреми за реализацију васпитно-образовног, образовно-васпитног процеса уважавајући искуства и претходна знања деце и ученика.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2)Помоћ у организацији посебних активности на нивоу васпитне групе, одељења, установе и општине(обележавање значајних датума, посете музејима, позориштима,организација излета, наставе у прирди, екскурзија, итд)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3)Помоћ у процесу укључивања деце и ученика којима је потребна додатна подршка у васпитну групу или одељење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4)Помаже, односно сарађује у конципирању и реализацији активности за препознавање стереотипа и других облика дискриминације и њиховој превенцији и превазилажењу.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1932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98DA72-69CF-7DEA-03FD-2A533F13E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 основама система образовања и васпитања (2017)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Задаци наставника и васпитача </a:t>
            </a: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430FA00-0112-D9FE-B76E-15B051440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312989"/>
            <a:ext cx="8596668" cy="388077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Задатак дефектолога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својим компетенцијама осигура постизање циљева ОВ и стандарда постигнућа, у складу са ИОП-ом и програмом ОВ рада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Приправник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 увођења у посао наставника, васпитача и стручног сарадника, који укључује и програм оспособљавања за рад са децом и ученицима са сметњама у развоју и инвалидитетом, начин и поступак провере савладаности тог програма... прописује министар.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6383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11877A-5DB4-5259-EE9C-7E81785A0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у буџету јединице локалне самоуправе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CF492B-6F5F-719E-CDB4-DF46244F9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превоз деце и њихових пратилаца ради похађања припремног предшколског програма на удаљености већој од 2 километра, ученика основне школе на удаљености већој од 4 километра од седишта школе;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превоз, смештај и исхрану деце и ученика са сметњама у развоју и инвалидитетом и њихових пратилаца, без обзира на удаљеност места становања од школе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5308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BE0BE3-0DD7-A572-028A-7FEB284C6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Законска регулатива у Северној Македонији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643FAB-6AFB-84F7-495B-CF97FFAE5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624823"/>
            <a:ext cx="8596668" cy="3880773"/>
          </a:xfrm>
        </p:spPr>
        <p:txBody>
          <a:bodyPr/>
          <a:lstStyle/>
          <a:p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Инклузија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образовном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Републици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Македонији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је </a:t>
            </a:r>
            <a:r>
              <a:rPr lang="sr-Latn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релативно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концепт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као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многим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другим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земљама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Југоисточне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али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стварна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запажања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целокупне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документације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доводе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чињенице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Република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Македонија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тачније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засебне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организације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стручњаци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епублици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Македон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ије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већ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две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деценије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бав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sr-Latn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проблемом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инклузије</a:t>
            </a:r>
            <a:r>
              <a:rPr lang="sr-Latn-R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5225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4A72DBF-DBA1-5D31-CB73-340FE96F0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270" y="1783636"/>
            <a:ext cx="8792739" cy="6481011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Индивидуални приступ сваком детету са посебним потребама, уместо раздвајања као групе деце, полази се у креирању законских решења на националном нивоу у свим развијеним земљама.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разлику од докумената других земаља, укључивање 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Македонији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помиње у приручницима насталим у оквиру различитих пројеката: „Приручник за пројекат Укључивање деце са посебним потребама у редовне школе у Републици Македонији“, „Инклузија у средње стручно образовање“, „Приручник за стручно усавршавање наставника“. – Област фокуса: инклузија, различитост и демократске вредности“, „Улога асистивне технологије у процесу индивидуализације наставе у инклузивним школама“ и многе друге (Народни омбудсман Републике Македоније, 2016).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00494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BE9316A-6AF9-AA63-7399-9EFB1C4A2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786" y="1805847"/>
            <a:ext cx="8600234" cy="5407699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Први покушаји унапређења образовног система 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Македонији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наводе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стратешким документима, иако нису директно везани за инклузију, не промовишући недискриминацију на основу инвалидитета.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стратегија развоја образовања (2005-2015) представља први покушај унапређења образовног система за све ученике, предвиђајући побољшање физичког приступа образовним институцијама; смањење дискриминације у школама (на основу пола, боје коже,етничка припадност, националност, политичка или верска припадност); унапређење образовних искустава и исхода за сву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децу и повећање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бриге о деци са посебним образовним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потребама.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4621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Персонални асистент биће ангажован кроз програм „Корисни рад општине“ у сарадњи са месним заједницама, Министарством рада и социјалне политике, Министарством просвете и науке и Заводом за запошљавање.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Позитивна промена у закону је увођење законске регулативе за формирање инклузивног тима тако што се тим обавезује да у року од 30 дана од уписа ученика припреми Индивидуални образовни план (ИОП) (Нацрт закона о основном образовању и васпитању, 2018). </a:t>
            </a:r>
          </a:p>
          <a:p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6988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CE6405-10B3-4DFA-FF8F-0E2DFEE2F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41158"/>
            <a:ext cx="8596668" cy="1320800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 на којима се базира инклузивно образовање за децу са посебним потребама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D4B5BE8-FCD0-A28B-7745-201BE3E91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Омогућити свим особама са ИО или другим ометеностима животне обрасце и услове свакодневног живљења што сличније или исте као што их имају особе ТР у заједницама из којих потичу (Нирје,  1992, према Парментер, 2001).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 активног мешања деце с ометеношћу и оне типичног развоја (Раффертy, Писцителли, Боеттцхер, 2003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Врста континума унутар кога ће дете бити смештено у односу на његове потребе и друге околности. Пожељност потпуног смештања било ког детета зависи од изводљивости таквог смештаја, тј. да ли дете може бити асимиловано у одређено школско окружење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Тхомас, 1997, према Аврамидис ет ал., 2000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05154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53B27E-3B9C-4CEF-1C6C-6BDB643EA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49F3ACB-FF37-EBCC-D8ED-7E30D7F8A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Физичко смештање деце са посебним потребама у редовне школе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Одређен степен социјалне, али не и образовне интеракције између деце с ометеношћу и вршњака ТР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Неспецифични ниво партиципације у обичајеним активностима учења искуства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акомодација, уместо асимилације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Шира реформа целог образовног система, како би биле задовољене потребе све деце у школи независно од њихових способности или проблема 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развоју (Флем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Келлер, 2000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Пракса укључивања свих ученика – без обзира на њихове способности или порекло – у разреде који одговарају њиховом узрасту и школе које излазе у сусрет потребама ученика.													                    (Бегенy, Мартенс, 2007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6650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0E0BD6-4A88-9646-B42D-C96891832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3408D7-E5AD-D4CD-05DA-1E438CF5C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Покрет који тражи стварање школе која ће изаћи у сусрет потребама свих ученика, успостављајући такве заједнице за учење, у којима ће се ученици с ометеноћу и ученици типичног развоја заједно образовати у редовним разредима школа у суседству.							(Фергусон, 1996)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Потпуна инклузија - укључена деца су потпуни и активни део живота редовне школе, вреднована су као чланови школске заједнице и посматрана као њени интегрални чланови.						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(Фаррелл, 2000)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9927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081400-64BE-CD3A-2D7C-DB67AAC00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60421"/>
            <a:ext cx="8596668" cy="132080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Универзална декларација о људским правима (1989)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C5DFBB-E37C-05DD-71F5-945AF954F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1221"/>
            <a:ext cx="8596668" cy="3880773"/>
          </a:xfrm>
        </p:spPr>
        <p:txBody>
          <a:bodyPr>
            <a:noAutofit/>
          </a:bodyPr>
          <a:lstStyle/>
          <a:p>
            <a:r>
              <a:rPr lang="ru-RU" dirty="0"/>
              <a:t>Образовање је основно људско право.</a:t>
            </a:r>
          </a:p>
          <a:p>
            <a:r>
              <a:rPr lang="ru-RU" dirty="0"/>
              <a:t>Сви имају право на образовање и оно им не може бити ускраћено.</a:t>
            </a:r>
          </a:p>
          <a:p>
            <a:r>
              <a:rPr lang="ru-RU" dirty="0"/>
              <a:t>Образовање треба да буде бесплатано, бар на основном нивоу.</a:t>
            </a:r>
          </a:p>
          <a:p>
            <a:r>
              <a:rPr lang="ru-RU" dirty="0"/>
              <a:t>Основно образовање треба да буде обавезно 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Конвенција о правима детета (1989)</a:t>
            </a:r>
          </a:p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Образовање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ће имати за циљ развој дететове личности, талената и менталних и физичких способности до њихових крајњих могућности. Образовање ће припремати дете за активан живот у слободном друштву...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Дете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има право да живи са својим родитељима, осим у случају када се у одговарајућем поступку оцени да је одвајање од родитеља у најбољем интересу детета...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Свако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 има право на образовање које ће му помоћи да достигне највиши могући ниво самоостварења и социјалне интеграције</a:t>
            </a:r>
          </a:p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193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C91918-54C7-D1F1-E49D-B767FCBEA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Четири принципа су основа свих тачака, укључујући и оне  о образовању: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Недискриминаторност- посебно наглашавајући децу с ометеношћу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Најбољи инерес детета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раст и развој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Поштовање гледишта детета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Раније конвенције су само наглашавале право родитеља да изаберу образовање за дете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795478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951684-658B-79C9-D460-1156932FE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Светска декларација о образовању за све (1990)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95E58E9-779A-8E0B-D9D0-7DF5BF305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помиње термин инклузија, али наглашава значај обезбеђивања приступа  редовном образовању деци из маргинализованих група 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једнак приступ образовању свим категоријама особа с ометеношћу, као интегралном делу система образовања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појашањава се шта подразумева “интегрални део”, и не залаже се снажно за инклузивно, насупрот екслузивном образовању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учење почиње рођењем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промовише предшколско образовање, као и различите системе пружања образовања и укључивање родитеља и заједнице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97866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BAA30A-B44A-373F-0380-6B32D96B8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Светска конференција о специјалном образовању – изјава из Саламанке (1994)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4F91028-87D5-0618-E0D6-FC2134E6E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Наглашавају се главни инклузивни концепти: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деца имају различите карактеристике и потребе разлике су нормалне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 је да се школе прилагоде свој деци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деца са ометеношћу треба да похађају школе у суседству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учешће заједнице је кључно за инклузију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75750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7D4F10-CD5F-95E7-23CA-20E2B36D2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Светска конференција о специјалном образовању – изјава из Саламанке (1994)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BA5D01-40A8-CC2A-9E1D-1F1CCCCEF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педагогија усмерена ка детету је централна тачка инклузије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флексибилне курикулуме треба прилагођавати детету, а не обрнуто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инклузији су потребни одговарајући ресурси и подршка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инклузија је еснцијална за људско достојанство и потпуно уживање људских права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 инклузивних школа сва деца имају добробити, јер помажу да се изгради инклузивно друштво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инклузија побољшава ефикасност и однос успешности и цене образовног система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70363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4FD8E8-C045-670F-5DE1-B14BB68B6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Инклузивни модел је вођен и базира се на следећим принципима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8E1FBC7-8D23-1E5E-404F-E1186E64F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 треба да расте, развија се и борави у базичној породици- свако дете има право на боравак у примарној породици</a:t>
            </a:r>
          </a:p>
          <a:p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 сметњама и тешкоћама у развоју треба да похађа вртић/ школу заједно са својим вршњацима- морају имати приступ редовним школама, уз прилагођено образовање јер су редовне школе с инклузивном орјентацијом најбољи начин за превазилажење дискриминаторних ставова и изградњу инклузивног друштва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 приступ се прилагођава- свако дете има јединствене карактеристике, интересовања, способности и образовне потребе те су очуване способности детета, емоционалне и социјалне карактеристике основ с за израду индивидуалног развојно-образовног плана, који је одвија у наставном процесу</a:t>
            </a:r>
          </a:p>
          <a:p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је физички доступна и адекватно припремљена- позитивни етос школе/вртића базиран је на тимском раду и одговорности сваког запосленог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Помоћ детету пружа се у оквиру заједничких активности у одељењу, изузетно индивидуалн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40434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A0CA14-203D-061B-3CDE-5C6739D14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Родитељи су партнери и активно учествују у планирању и праћењу развоја свог детета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посебну установу дете се упућује изузетно, када је то у једном и најбољем интересу детета, када су све опције исцрпљене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Овим се остварује основно дечије право да живи у својој породици, ствара основа за базични оптимизам, осећај самопоуздања, припадања, сопствене вредности, сигурност.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Наиме, свако људско биће је у сталној интензивној интеракцији са својим окружењем. Интеракција утиче на свеукупан развој- телесни, соцојално-емоционални, интелектуални.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Емоционалне размене и инеракције су у функцији дететовог учења, стимулатори мишљења и свеукупних способности.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16303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ugaonik 3"/>
          <p:cNvSpPr/>
          <p:nvPr/>
        </p:nvSpPr>
        <p:spPr>
          <a:xfrm>
            <a:off x="2937428" y="3852777"/>
            <a:ext cx="67665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6000" dirty="0">
                <a:solidFill>
                  <a:schemeClr val="accent1"/>
                </a:solidFill>
              </a:rPr>
              <a:t>ХВАЛА НА </a:t>
            </a:r>
            <a:r>
              <a:rPr lang="sr-Cyrl-RS" sz="6000" dirty="0" smtClean="0">
                <a:solidFill>
                  <a:schemeClr val="accent1"/>
                </a:solidFill>
              </a:rPr>
              <a:t>ПАЖЊИ</a:t>
            </a:r>
            <a:endParaRPr lang="sr-Latn-RS" sz="6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613379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152</TotalTime>
  <Words>2524</Words>
  <Application>Microsoft Office PowerPoint</Application>
  <PresentationFormat>Custom</PresentationFormat>
  <Paragraphs>146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Facet</vt:lpstr>
      <vt:lpstr>Diverse Paths in Sustainable Agriculture: Empowering VET Students Различни патеки во одржливо земјоделство: зајакнување на учениците за стручно образование и обука Различити путеви у одрживој пољопривреди: оснаживање ученика за стручно образовање и обуку </vt:lpstr>
      <vt:lpstr>Законска регулатива везана за ученике са посебним потребама у Србији и Северној Македонији</vt:lpstr>
      <vt:lpstr>Закон о основама система образовања и васпитања (2017)</vt:lpstr>
      <vt:lpstr>Општи приципи васпитања и образовања</vt:lpstr>
      <vt:lpstr>Право на образовање и васпитање</vt:lpstr>
      <vt:lpstr>Упис у развојну групу у предшколској установи и у школу за образовање ученика са сметњама у развоју  </vt:lpstr>
      <vt:lpstr>Упис ученика у средњу школу</vt:lpstr>
      <vt:lpstr>Завршни испити у основном и средњем образовању и васпитању</vt:lpstr>
      <vt:lpstr>Закон о основама система образовања и васпитања (2017) Забрана дискриминације  </vt:lpstr>
      <vt:lpstr>Закон о основама система образовања и васпитања (2017) Савет родитеља  </vt:lpstr>
      <vt:lpstr>Закон о основама система образовања и васпитања (2017) Сарадник, педагошки и андрагошки асистент, лични пратилац и помоћни наставник </vt:lpstr>
      <vt:lpstr>Лични пратилац</vt:lpstr>
      <vt:lpstr>Педагошки асистент за децу и ученике  са сметњама у развоју и инвалидитетом</vt:lpstr>
      <vt:lpstr>Закон о основама система образовања и васпитања (2017) Задаци наставника и васпитача  </vt:lpstr>
      <vt:lpstr>Средства у буџету јединице локалне самоуправе </vt:lpstr>
      <vt:lpstr>Законска регулатива у Северној Македонији</vt:lpstr>
      <vt:lpstr>Slide 17</vt:lpstr>
      <vt:lpstr>Slide 18</vt:lpstr>
      <vt:lpstr>Slide 19</vt:lpstr>
      <vt:lpstr>Принципи на којима се базира инклузивно образовање за децу са посебним потребама</vt:lpstr>
      <vt:lpstr>Slide 21</vt:lpstr>
      <vt:lpstr>Slide 22</vt:lpstr>
      <vt:lpstr>Универзална декларација о људским правима (1989)</vt:lpstr>
      <vt:lpstr>Slide 24</vt:lpstr>
      <vt:lpstr>Светска декларација о образовању за све (1990)</vt:lpstr>
      <vt:lpstr>Светска конференција о специјалном образовању – изјава из Саламанке (1994)</vt:lpstr>
      <vt:lpstr>Светска конференција о специјалном образовању – изјава из Саламанке (1994)</vt:lpstr>
      <vt:lpstr>Инклузивни модел је вођен и базира се на следећим принципима 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Законска регулатива везана за ученике са посебним потребама у Србији и Северној Македонији</dc:title>
  <dc:creator>korisnik</dc:creator>
  <cp:lastModifiedBy>Windows User</cp:lastModifiedBy>
  <cp:revision>32</cp:revision>
  <dcterms:created xsi:type="dcterms:W3CDTF">2024-11-08T10:15:25Z</dcterms:created>
  <dcterms:modified xsi:type="dcterms:W3CDTF">2024-12-05T21:11:07Z</dcterms:modified>
</cp:coreProperties>
</file>