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6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12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16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705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49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286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43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367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9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602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50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7632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3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82374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3254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44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48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4BF74-65A2-4796-9393-3EA876BE969A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7B12DD1-79BE-4D84-80CD-B240F5F33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507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Diverse Paths in Sustainable Agriculture: Empowering VET Students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патеки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одржливо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земјоделство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зајакнување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стручно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</a:t>
            </a:r>
            <a:r>
              <a:rPr lang="mk-MK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путеви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одрживој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пољопривреди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оснаживање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стручно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обуку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ru-RU" sz="3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Европски </a:t>
            </a:r>
            <a:r>
              <a:rPr lang="ru-RU" sz="3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за инклузивно </a:t>
            </a:r>
            <a:r>
              <a:rPr lang="ru-RU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образовање</a:t>
            </a:r>
          </a:p>
          <a:p>
            <a:pPr marL="0" indent="0" algn="ctr" fontAlgn="base">
              <a:buNone/>
            </a:pP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                                   </a:t>
            </a:r>
          </a:p>
          <a:p>
            <a:pPr marL="0" indent="0" algn="ctr" fontAlgn="base">
              <a:buNone/>
            </a:pPr>
            <a:r>
              <a:rPr lang="mk-MK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                                  Време </a:t>
            </a:r>
            <a:r>
              <a:rPr lang="sr-Cyrl-RS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одржавања</a:t>
            </a: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: </a:t>
            </a:r>
            <a:r>
              <a:rPr lang="mk-MK" b="1" dirty="0">
                <a:solidFill>
                  <a:schemeClr val="tx1"/>
                </a:solidFill>
                <a:latin typeface="Garamond" panose="02020404030301010803" pitchFamily="18" charset="0"/>
              </a:rPr>
              <a:t>18-23 </a:t>
            </a: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Новембар </a:t>
            </a:r>
            <a:r>
              <a:rPr lang="mk-MK" b="1" dirty="0">
                <a:solidFill>
                  <a:schemeClr val="tx1"/>
                </a:solidFill>
                <a:latin typeface="Garamond" panose="02020404030301010803" pitchFamily="18" charset="0"/>
              </a:rPr>
              <a:t>2024 </a:t>
            </a: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године</a:t>
            </a:r>
            <a:endParaRPr lang="en-US" b="1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0" indent="0" algn="ctr" fontAlgn="base">
              <a:buNone/>
            </a:pPr>
            <a:r>
              <a:rPr lang="mk-MK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                                 </a:t>
            </a:r>
            <a:r>
              <a:rPr lang="mk-MK" b="1" smtClean="0">
                <a:solidFill>
                  <a:schemeClr val="tx1"/>
                </a:solidFill>
                <a:latin typeface="Garamond" panose="02020404030301010803" pitchFamily="18" charset="0"/>
              </a:rPr>
              <a:t>Место одржавања</a:t>
            </a:r>
            <a:r>
              <a:rPr lang="en-US" b="1" smtClean="0">
                <a:solidFill>
                  <a:schemeClr val="tx1"/>
                </a:solidFill>
                <a:latin typeface="Garamond" panose="02020404030301010803" pitchFamily="18" charset="0"/>
              </a:rPr>
              <a:t>: </a:t>
            </a:r>
            <a:r>
              <a:rPr lang="en-US" b="1" dirty="0">
                <a:solidFill>
                  <a:schemeClr val="tx1"/>
                </a:solidFill>
                <a:latin typeface="Garamond" panose="02020404030301010803" pitchFamily="18" charset="0"/>
              </a:rPr>
              <a:t>Hotel </a:t>
            </a:r>
            <a:r>
              <a:rPr lang="en-US" b="1" dirty="0" err="1">
                <a:solidFill>
                  <a:schemeClr val="tx1"/>
                </a:solidFill>
                <a:latin typeface="Garamond" panose="02020404030301010803" pitchFamily="18" charset="0"/>
              </a:rPr>
              <a:t>Putnik</a:t>
            </a:r>
            <a:r>
              <a:rPr lang="en-US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Garamond" panose="02020404030301010803" pitchFamily="18" charset="0"/>
              </a:rPr>
              <a:t>Kopaonik</a:t>
            </a:r>
            <a:r>
              <a:rPr lang="en-US" b="1" dirty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endParaRPr lang="sr-Cyrl-RS" b="1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0" indent="0" algn="ctr" fontAlgn="base">
              <a:buNone/>
            </a:pPr>
            <a:r>
              <a:rPr lang="sr-Cyrl-RS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                                </a:t>
            </a:r>
            <a:r>
              <a:rPr lang="en-US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Jovana</a:t>
            </a:r>
            <a:r>
              <a:rPr lang="en-US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Garamond" panose="02020404030301010803" pitchFamily="18" charset="0"/>
              </a:rPr>
              <a:t>Cviji</a:t>
            </a:r>
            <a:r>
              <a:rPr lang="sr-Latn-RS" b="1" dirty="0">
                <a:solidFill>
                  <a:schemeClr val="tx1"/>
                </a:solidFill>
                <a:latin typeface="Garamond" panose="02020404030301010803" pitchFamily="18" charset="0"/>
              </a:rPr>
              <a:t>ća 1, 36354 Kopaonik, </a:t>
            </a:r>
            <a:r>
              <a:rPr lang="sr-Cyrl-RS" b="1" dirty="0">
                <a:solidFill>
                  <a:schemeClr val="tx1"/>
                </a:solidFill>
                <a:latin typeface="Garamond" panose="02020404030301010803" pitchFamily="18" charset="0"/>
              </a:rPr>
              <a:t>Србија</a:t>
            </a:r>
            <a:endParaRPr lang="en-US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ctr"/>
            <a:endParaRPr lang="en-US" sz="38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9347" y="1648369"/>
            <a:ext cx="1874610" cy="1562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4390" y="5911222"/>
            <a:ext cx="57531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04038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9026F0-CF63-77BB-EF98-10A28F599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D52F50-8D7F-0CC4-A3D8-7B4FD660D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175" y="2071456"/>
            <a:ext cx="8915400" cy="377762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циљу бољег информисања о инклузији, биће представљени модели инклузивног образовања Европских земаља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је да континуирано пратимо промене у моделима, како би стално напредовали.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23B68E-7E34-514E-B3F2-A349D103C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0682" y="3302494"/>
            <a:ext cx="4216893" cy="335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158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4AE97D-6331-6BDC-8282-4CE4DC3A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Аустрија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9E9866-6DCC-E85A-6964-A463BDF80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Подршку образовању ученика са ометеношћу обазбеђују специјални наставници из специјалних школа или из патронажних служби. Разредни и специјални наставница раде као тим, планирају и организују образовни рад. Професионалци из патроножних служби ученицима нуде директну помоћ за специфична оштећења. У овој земљи влада формира специјалне школе према њиховим потребама. Индикатор за финансирање је број ученика са ометеношћу. Одлуку о додели средстава доносе региони или специјалие комисије у школама.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8353F50-15B5-89B0-114D-703E3A5C1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4924" y="4157708"/>
            <a:ext cx="3575728" cy="223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943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CE1AE9-8212-3866-E698-A1EDB6AA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Белгија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B753B-FF2B-5FE2-0313-F9B522FB8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33600"/>
            <a:ext cx="8915400" cy="377762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Ученицима помоћ пружају углавном специјални наставници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и из Центара за вођење ученика. Они обезбеђују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савете и помоћ разредном наставнику. Специјални наставници мање пружају помоћ ученицима са краткотрајним тешкоћама, а све више пружају директну помоћ разредним наставницима и школи. Ови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координирају обезбеђивање помоћи, разрађују мегоде рада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обезбеђују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образовне програме.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1C68900-0A42-D786-2219-9E1C5CF1C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2903" y="3861785"/>
            <a:ext cx="4054682" cy="270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9031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7DDB5-8AD7-7CEF-CCDF-0C3362188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Кипар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E593AA-69B5-4287-0DF5-5C4001FCB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33600"/>
            <a:ext cx="8915400" cy="377762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наставници који су стално или повремено прикључени школама, помажу деци са инвалидношћу да савладају наставно градиво. Помоћ пружају и говорни терапеути, који одређено време проводе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свакој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школи. Ван школе помоћ пружају и друге институције, као што су,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инспекторати, координатори за посебне образовне потребе,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психолошки специјалисти или здравствене и социјалне службе. Пошто Кипар спада у земље с релативно ниским процентом ученика у специјалним школама или разредима, они користе средства која одређује влада и преноси на регион.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6C1D78A-E93F-B829-AFEB-302E3D1184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5906" y="4224376"/>
            <a:ext cx="4574959" cy="257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367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1AA874-9DC8-9B54-E9EE-1370822A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Чешка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BC6AAE-A626-0FD9-6ACE-02AEF80A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ученицима са ометеношћу пружају специјални наставници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имају задатак да саветују и помажу наставницима и родитељима.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пружа преко специјлно образовних центара или преко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саветовалишта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Ови специјализовани центри су задужени за пружање помоћи која се огледа у креирању индивидуалних образовних планова који се праве у сарадњи са наставником и учеником, поштујући његову ометеност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7A2F034-962C-F4D2-90F8-A40F48CEC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1631" y="3974079"/>
            <a:ext cx="3428445" cy="225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798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B0203-8813-60AE-83DC-40EC30CE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5EC9590F-ADC4-F8ED-5CA7-0963592F4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Ученицима са ометеношћу помоћ углавном пружају специјални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који су стално запослени у редовној школи. Они по потреби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сарађују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наставником у учионици, за време часа. Друга могућност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 "групно поучавање" које је ван учионице и у случајевима када је ученицима потребна помоћ за неколико предмета. Локална педагошка служба је задужена за предлагање и праћење помоћи коју ученик треба да добије у сарадњи са редовном школом.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E069DA2-88DB-5F92-6967-1883C19E10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637" y="3701987"/>
            <a:ext cx="3084359" cy="283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341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D99821-D32F-3200-1AA2-8FB0A69A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222DA1-3376-6C5A-97FB-466FDC81C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наставници, који су стално запослени у школи, углавном пружају помоћ ученицима са ометеношћу. У зависности од локалне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наставнику, школи или ученику, помоћ може пружити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саветник, школски социјални радник или школска медицинска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Тим за "добробиг ученика" подразумева сарадњу ућеника, његових родитеља, свих наставника и свих стручњака који су укључени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припремање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индивидуалног  образововног програма кога треба имплементирати у редовној школи. Такође постоје и групе "за помоћ ученицима" како би се осигурали добри образовни услови и контролисао напредак сваког учени- ка појединачно. Ове групе чине сви професионалци и директори школа.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2466D5-2743-AD98-D4BD-786521063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2303" y="4829452"/>
            <a:ext cx="2163540" cy="108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833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804F72-A26B-8006-EB39-BEBC58471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CD06ED-1556-8616-C331-F585CAFDE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овој земљи ученицима помоћ пружају специјалисти из разних служби. Они помажу ученицима повремено или стално. Поред ученика, они помоћ пружају и наставницима и другом особљу школе. Специјални наставници из мреже специјалне помоћи помажу ученицима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савладавању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градива у свим ситуацијама када ученици захтевају трајну или привре- мену помоћ у учењу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F92045F-D1D5-1A1F-EA6B-8C5F27C21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2429" y="3568824"/>
            <a:ext cx="3647243" cy="291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4649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DB6657-468C-B3B4-FD11-AD7AFB7E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Немачка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08AB50-19AC-5788-4554-3F5A65DCE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наставници из специјалних школа или из социјалних служби задужени су за помоћ ученицима и то на нивоу превентивних мера, спојених образовних активности у редовним школама као и за образовну сарадњу између редовних и специјалних школа. Такође постоје и помоћни наставници који су чланови тима школе и то су углавном специјалисти за проблеме језика или понашања. Са ученицима раде у оквиру часа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учионици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ван учионице у зависности од ученикових потреба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715DE27-DA99-DEB9-73FA-A877A6941C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1622" y="3910169"/>
            <a:ext cx="4602332" cy="276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3882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58248-A927-5538-C092-D353E5BF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Грчка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xmlns="" id="{715A5899-F961-3A77-B1D1-9FC87938D3C5}"/>
              </a:ext>
            </a:extLst>
          </p:cNvPr>
          <p:cNvSpPr>
            <a:spLocks/>
          </p:cNvSpPr>
          <p:nvPr/>
        </p:nvSpPr>
        <p:spPr bwMode="auto">
          <a:xfrm>
            <a:off x="6350" y="1588"/>
            <a:ext cx="5245100" cy="328612"/>
          </a:xfrm>
          <a:custGeom>
            <a:avLst/>
            <a:gdLst>
              <a:gd name="T0" fmla="+- 0 10248 1987"/>
              <a:gd name="T1" fmla="*/ T0 w 8261"/>
              <a:gd name="T2" fmla="+- 0 829 829"/>
              <a:gd name="T3" fmla="*/ 829 h 519"/>
              <a:gd name="T4" fmla="+- 0 1987 1987"/>
              <a:gd name="T5" fmla="*/ T4 w 8261"/>
              <a:gd name="T6" fmla="+- 0 829 829"/>
              <a:gd name="T7" fmla="*/ 829 h 519"/>
              <a:gd name="T8" fmla="+- 0 1987 1987"/>
              <a:gd name="T9" fmla="*/ T8 w 8261"/>
              <a:gd name="T10" fmla="+- 0 1083 829"/>
              <a:gd name="T11" fmla="*/ 1083 h 519"/>
              <a:gd name="T12" fmla="+- 0 1987 1987"/>
              <a:gd name="T13" fmla="*/ T12 w 8261"/>
              <a:gd name="T14" fmla="+- 0 1093 829"/>
              <a:gd name="T15" fmla="*/ 1093 h 519"/>
              <a:gd name="T16" fmla="+- 0 1987 1987"/>
              <a:gd name="T17" fmla="*/ T16 w 8261"/>
              <a:gd name="T18" fmla="+- 0 1347 829"/>
              <a:gd name="T19" fmla="*/ 1347 h 519"/>
              <a:gd name="T20" fmla="+- 0 10248 1987"/>
              <a:gd name="T21" fmla="*/ T20 w 8261"/>
              <a:gd name="T22" fmla="+- 0 1347 829"/>
              <a:gd name="T23" fmla="*/ 1347 h 519"/>
              <a:gd name="T24" fmla="+- 0 10248 1987"/>
              <a:gd name="T25" fmla="*/ T24 w 8261"/>
              <a:gd name="T26" fmla="+- 0 1093 829"/>
              <a:gd name="T27" fmla="*/ 1093 h 519"/>
              <a:gd name="T28" fmla="+- 0 10248 1987"/>
              <a:gd name="T29" fmla="*/ T28 w 8261"/>
              <a:gd name="T30" fmla="+- 0 1083 829"/>
              <a:gd name="T31" fmla="*/ 1083 h 519"/>
              <a:gd name="T32" fmla="+- 0 10248 1987"/>
              <a:gd name="T33" fmla="*/ T32 w 8261"/>
              <a:gd name="T34" fmla="+- 0 829 829"/>
              <a:gd name="T35" fmla="*/ 829 h 51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</a:cxnLst>
            <a:rect l="0" t="0" r="r" b="b"/>
            <a:pathLst>
              <a:path w="8261" h="519">
                <a:moveTo>
                  <a:pt x="8261" y="0"/>
                </a:moveTo>
                <a:lnTo>
                  <a:pt x="0" y="0"/>
                </a:lnTo>
                <a:lnTo>
                  <a:pt x="0" y="254"/>
                </a:lnTo>
                <a:lnTo>
                  <a:pt x="0" y="264"/>
                </a:lnTo>
                <a:lnTo>
                  <a:pt x="0" y="518"/>
                </a:lnTo>
                <a:lnTo>
                  <a:pt x="8261" y="518"/>
                </a:lnTo>
                <a:lnTo>
                  <a:pt x="8261" y="264"/>
                </a:lnTo>
                <a:lnTo>
                  <a:pt x="8261" y="254"/>
                </a:lnTo>
                <a:lnTo>
                  <a:pt x="8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C16F6FEC-30F2-2FEC-CD89-E7F69F247C72}"/>
              </a:ext>
            </a:extLst>
          </p:cNvPr>
          <p:cNvSpPr>
            <a:spLocks/>
          </p:cNvSpPr>
          <p:nvPr/>
        </p:nvSpPr>
        <p:spPr bwMode="auto">
          <a:xfrm>
            <a:off x="158750" y="153988"/>
            <a:ext cx="5245100" cy="328612"/>
          </a:xfrm>
          <a:custGeom>
            <a:avLst/>
            <a:gdLst>
              <a:gd name="T0" fmla="+- 0 10248 1987"/>
              <a:gd name="T1" fmla="*/ T0 w 8261"/>
              <a:gd name="T2" fmla="+- 0 829 829"/>
              <a:gd name="T3" fmla="*/ 829 h 519"/>
              <a:gd name="T4" fmla="+- 0 1987 1987"/>
              <a:gd name="T5" fmla="*/ T4 w 8261"/>
              <a:gd name="T6" fmla="+- 0 829 829"/>
              <a:gd name="T7" fmla="*/ 829 h 519"/>
              <a:gd name="T8" fmla="+- 0 1987 1987"/>
              <a:gd name="T9" fmla="*/ T8 w 8261"/>
              <a:gd name="T10" fmla="+- 0 1083 829"/>
              <a:gd name="T11" fmla="*/ 1083 h 519"/>
              <a:gd name="T12" fmla="+- 0 1987 1987"/>
              <a:gd name="T13" fmla="*/ T12 w 8261"/>
              <a:gd name="T14" fmla="+- 0 1093 829"/>
              <a:gd name="T15" fmla="*/ 1093 h 519"/>
              <a:gd name="T16" fmla="+- 0 1987 1987"/>
              <a:gd name="T17" fmla="*/ T16 w 8261"/>
              <a:gd name="T18" fmla="+- 0 1347 829"/>
              <a:gd name="T19" fmla="*/ 1347 h 519"/>
              <a:gd name="T20" fmla="+- 0 10248 1987"/>
              <a:gd name="T21" fmla="*/ T20 w 8261"/>
              <a:gd name="T22" fmla="+- 0 1347 829"/>
              <a:gd name="T23" fmla="*/ 1347 h 519"/>
              <a:gd name="T24" fmla="+- 0 10248 1987"/>
              <a:gd name="T25" fmla="*/ T24 w 8261"/>
              <a:gd name="T26" fmla="+- 0 1093 829"/>
              <a:gd name="T27" fmla="*/ 1093 h 519"/>
              <a:gd name="T28" fmla="+- 0 10248 1987"/>
              <a:gd name="T29" fmla="*/ T28 w 8261"/>
              <a:gd name="T30" fmla="+- 0 1083 829"/>
              <a:gd name="T31" fmla="*/ 1083 h 519"/>
              <a:gd name="T32" fmla="+- 0 10248 1987"/>
              <a:gd name="T33" fmla="*/ T32 w 8261"/>
              <a:gd name="T34" fmla="+- 0 829 829"/>
              <a:gd name="T35" fmla="*/ 829 h 51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</a:cxnLst>
            <a:rect l="0" t="0" r="r" b="b"/>
            <a:pathLst>
              <a:path w="8261" h="519">
                <a:moveTo>
                  <a:pt x="8261" y="0"/>
                </a:moveTo>
                <a:lnTo>
                  <a:pt x="0" y="0"/>
                </a:lnTo>
                <a:lnTo>
                  <a:pt x="0" y="254"/>
                </a:lnTo>
                <a:lnTo>
                  <a:pt x="0" y="264"/>
                </a:lnTo>
                <a:lnTo>
                  <a:pt x="0" y="518"/>
                </a:lnTo>
                <a:lnTo>
                  <a:pt x="8261" y="518"/>
                </a:lnTo>
                <a:lnTo>
                  <a:pt x="8261" y="264"/>
                </a:lnTo>
                <a:lnTo>
                  <a:pt x="8261" y="254"/>
                </a:lnTo>
                <a:lnTo>
                  <a:pt x="8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56D75D56-0058-6C0D-32A8-E95A19439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Ометеним ученицима помоћ пружају специјални наставници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школа. Они им директно помажу и асистирају наставницима 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наставним средствима. Задужени су и за диференцијацију наставних програма, информисање осталих ученика, као и за сарадњу између школе и породице. Финасирање образовања ученика са ометеношћу је 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 кроз институције које имају главну одговорност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обезбеђивање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специјалних установа.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FAA7D06-6FA4-A3FD-314D-5C1B779D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8370" y="4022411"/>
            <a:ext cx="3926242" cy="233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0599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57D84-022B-9DC1-3B4B-22F08986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Италија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316D4D-FDA5-76F5-EF36-E264714B4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наставник је члан тима школе и пружа помоћ ученицима са ометеношћу у редовним школама. Израда и имплементација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образовног плана је главни задатак специјалног наставника. Они помажу ученицима током часа у учионици. Средства за финансирање ученика са ометеношћу се не додељују општинама већ регионима,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провинцијама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префектурама. Финансирају се инклузивни програми преко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које су зато задужене.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ADECEF9-C692-78DA-9F25-F08959B4A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5505" y="3941686"/>
            <a:ext cx="3519961" cy="260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3436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F7A669-05E6-8F91-6138-1BBB8AA3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Холандија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2B6066-5AE0-4759-1798-C9FAEA809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Ученицима са ометеношћу помоћ пружају помоћни наставници из специјалних школа. Они паралелно раде са наставницима на разради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приграма, припреми и обезбеђивању додатних средстава, индивидуалном раду са ученицима као и контактима са родитељима.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да пруже и редовне школе које имају искуства са инклузијом, a та помоћ је усмерена ка информисању наставника, процени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обезбеђивању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наставних средстава. У овој земљи постоји модел директног улагања средстава за ученике са лакшим образовним проблемима. Одобрена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додељују групи редовних и специјалних школа. Висина средстава зависи од броја ученика са ометеношћу.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90F9A5-506F-0387-2F62-5B5169D53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9865" y="4429957"/>
            <a:ext cx="2951712" cy="225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5742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44DD45-64F0-5E65-54D7-F053DE33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Пољска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CF77D4-9C7F-7C5E-F03C-8F46D4518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44824"/>
            <a:ext cx="8915400" cy="377762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Наставници који раде са ученицима ометеним у развију, добијају помоћ од Националног центра за психолошку и педагошку помоћ или од регионалних Центара за наставну методологију. Ови центри наставницима обезбеђују обуку која је на нивоу курсева. Редовне школе имају обавезу да обезбеде психолошку и педагошку помоћ ученицима, наставницима и родитељима. Школе су такође у обавези да формирају помоћна одељења, у зависности од потреба ученика. И у овој земљи средства се додељују регионима, провинцијама, областима и групама школа. Образовање ученика са ометеношћу се финансира од централне  владе преко служби које су задужене за инклузивно образовање.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90DE7D-BAB6-587A-85E1-7927384B4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30104" y="4512094"/>
            <a:ext cx="3755943" cy="234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3552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1A9742-19CB-F410-8526-822A0F85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97477"/>
            <a:ext cx="8911687" cy="1280890"/>
          </a:xfrm>
        </p:spPr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Шпанија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AF339B-FDA5-5CB9-B9D4-8EEF393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основним и средњим школама помоћ ученицима са ометеношћу углавном пружају специјални наставници који су стално запослени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са ученицима и наставницима праве индивидуалне курикулуме и воде бригу о њиховој примени. Обавеза им је и да помажу породицама. Помоћ могу пружати и локални психолошко подагошки тимови који су одговорни за процену ученика и саветовање наставника и другог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школског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особља. Специјалне школе финансира влада на основу броја ученика са ометеношћу али и у зависности од степена оштећења.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C0C8B6F-8638-AA0A-8E25-BDA88DA64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60726" y="4196623"/>
            <a:ext cx="2940173" cy="235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6164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00567B-587E-0924-7D25-F5375F28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Шведска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DF3EA1-F9EB-4BBC-7B3D-28406D715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наставници у школама задужени су за помоћ ученицима са ометеношћу. Општине су одговорне за обезбеђивање и финансирање помоћи школама. Стручно усавршавање се организује на нивоу општине у сарадњи са Националним институтом за образовању ученика 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ометеношћу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овој земљи општине одлучују како ће фондови за образовање ученика са ометеношћу бити употребљени. Начин финасирања такође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одређују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општине. Ако општине доделе више средства специјалним школама и специјалним разредима, онда ће инклузивне службе добити знатно мање средстава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32F1AD0-8B93-25E7-89A1-2B45ABBBA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466" y="4192783"/>
            <a:ext cx="2970690" cy="213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0336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4A261D-9CE8-E7A0-E68B-CCC75E61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Швајцарска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DC3644-2FCB-536A-0847-C0988BBD3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ученицима пружају углавном специјални наставници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професионалци из специјалних или редовних школа. Они обезбеђују помоћ свим ученицима са ометеношћу као и њиховим наставницима. Финасирање специјалних школа директно врши влада. Расподела средстава је у зависности од броја ученика са посебним потребама. Одлуку о висини средстава доносе региони или комисије у школама.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74D1B11-AF08-2E01-E139-154A6AFAC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30" y="3591165"/>
            <a:ext cx="3419567" cy="273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7791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07" y="483433"/>
            <a:ext cx="8911687" cy="128089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изведене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анализе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деце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ометеношћу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15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европских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земаља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донети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одређене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закључке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ометеношћу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обухваћена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образовним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предшколског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основношколског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средњешколског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постоји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јединствен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европски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ометеношћу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Школовање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ометеношћу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држава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општина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ученицима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редовној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специјалноj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Начин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креће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посебних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факултета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специјалистичких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последиплом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студија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курсева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1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B47F0D-38BE-D9BF-C413-AA485973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368" y="3928783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r-Cyrl-RS" sz="6000" dirty="0"/>
              <a:t>ХВАЛА НА ПАЖЊИ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027964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69</TotalTime>
  <Words>1331</Words>
  <Application>Microsoft Office PowerPoint</Application>
  <PresentationFormat>Custom</PresentationFormat>
  <Paragraphs>48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Wisp</vt:lpstr>
      <vt:lpstr>Diverse Paths in Sustainable Agriculture: Empowering VET Students Различни патеки во одржливо земјоделство: зајакнување на учениците за стручно образование и обука Различити путеви у одрживој пољопривреди: оснаживање ученика за стручно образовање и обуку</vt:lpstr>
      <vt:lpstr>Slide 2</vt:lpstr>
      <vt:lpstr>Аустрија</vt:lpstr>
      <vt:lpstr>Белгија</vt:lpstr>
      <vt:lpstr>Кипар</vt:lpstr>
      <vt:lpstr>Чешка</vt:lpstr>
      <vt:lpstr>Данска</vt:lpstr>
      <vt:lpstr>Финска</vt:lpstr>
      <vt:lpstr>Француска</vt:lpstr>
      <vt:lpstr>Немачка</vt:lpstr>
      <vt:lpstr>Грчка</vt:lpstr>
      <vt:lpstr>Италија</vt:lpstr>
      <vt:lpstr>Холандија</vt:lpstr>
      <vt:lpstr>Пољска</vt:lpstr>
      <vt:lpstr>Шпанија</vt:lpstr>
      <vt:lpstr>Шведска</vt:lpstr>
      <vt:lpstr>Швајцарска</vt:lpstr>
      <vt:lpstr>На основу изведене анализе модела образовања деце са ометеношћу у 15 европских земаља можемо донети одређене закључке</vt:lpstr>
      <vt:lpstr>ХВАЛА НА ПАЖЊИ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Европски модели за инклузивно образовање</dc:title>
  <dc:creator>korisnik</dc:creator>
  <cp:lastModifiedBy>Windows User</cp:lastModifiedBy>
  <cp:revision>24</cp:revision>
  <dcterms:created xsi:type="dcterms:W3CDTF">2024-11-08T11:07:37Z</dcterms:created>
  <dcterms:modified xsi:type="dcterms:W3CDTF">2024-12-05T21:05:11Z</dcterms:modified>
</cp:coreProperties>
</file>