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9" r:id="rId10"/>
    <p:sldId id="270" r:id="rId11"/>
    <p:sldId id="275" r:id="rId12"/>
    <p:sldId id="276" r:id="rId13"/>
    <p:sldId id="277" r:id="rId14"/>
    <p:sldId id="278" r:id="rId15"/>
    <p:sldId id="279" r:id="rId16"/>
    <p:sldId id="292" r:id="rId17"/>
    <p:sldId id="280" r:id="rId18"/>
    <p:sldId id="293" r:id="rId19"/>
    <p:sldId id="294" r:id="rId20"/>
    <p:sldId id="295" r:id="rId21"/>
    <p:sldId id="296" r:id="rId22"/>
    <p:sldId id="281" r:id="rId23"/>
    <p:sldId id="297" r:id="rId24"/>
    <p:sldId id="282" r:id="rId25"/>
    <p:sldId id="298" r:id="rId26"/>
    <p:sldId id="299" r:id="rId27"/>
    <p:sldId id="300" r:id="rId28"/>
    <p:sldId id="302" r:id="rId29"/>
    <p:sldId id="283" r:id="rId30"/>
    <p:sldId id="284" r:id="rId31"/>
    <p:sldId id="305" r:id="rId32"/>
    <p:sldId id="304" r:id="rId33"/>
    <p:sldId id="285" r:id="rId34"/>
    <p:sldId id="287" r:id="rId35"/>
    <p:sldId id="288" r:id="rId36"/>
    <p:sldId id="289" r:id="rId37"/>
    <p:sldId id="29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C51090-53E1-430C-8F61-979A2DE7EFED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r-Cyrl-RS"/>
        </a:p>
      </dgm:t>
    </dgm:pt>
    <dgm:pt modelId="{EF9D3A24-B9F1-484E-AED7-5AA24B18DA3E}">
      <dgm:prSet phldrT="[Text]"/>
      <dgm:spPr>
        <a:solidFill>
          <a:srgbClr val="0070C0"/>
        </a:solidFill>
      </dgm:spPr>
      <dgm:t>
        <a:bodyPr/>
        <a:lstStyle/>
        <a:p>
          <a:r>
            <a:rPr lang="sr-Cyrl-RS" dirty="0" smtClean="0"/>
            <a:t>Процена и анализа ситуације</a:t>
          </a:r>
          <a:endParaRPr lang="sr-Cyrl-RS" dirty="0"/>
        </a:p>
      </dgm:t>
    </dgm:pt>
    <dgm:pt modelId="{137E1318-3525-4FEA-9B06-AEE237EFFD27}" type="parTrans" cxnId="{5A3F1748-9C21-41CC-8118-C4A65A958A2F}">
      <dgm:prSet/>
      <dgm:spPr/>
      <dgm:t>
        <a:bodyPr/>
        <a:lstStyle/>
        <a:p>
          <a:endParaRPr lang="sr-Cyrl-RS"/>
        </a:p>
      </dgm:t>
    </dgm:pt>
    <dgm:pt modelId="{675FD65C-EB9F-4A07-8D84-8857380F5AF1}" type="sibTrans" cxnId="{5A3F1748-9C21-41CC-8118-C4A65A958A2F}">
      <dgm:prSet/>
      <dgm:spPr/>
      <dgm:t>
        <a:bodyPr/>
        <a:lstStyle/>
        <a:p>
          <a:endParaRPr lang="sr-Cyrl-RS"/>
        </a:p>
      </dgm:t>
    </dgm:pt>
    <dgm:pt modelId="{66939915-7E00-402A-86DF-7851EA9E0012}">
      <dgm:prSet phldrT="[Text]"/>
      <dgm:spPr>
        <a:solidFill>
          <a:srgbClr val="0070C0"/>
        </a:solidFill>
      </dgm:spPr>
      <dgm:t>
        <a:bodyPr/>
        <a:lstStyle/>
        <a:p>
          <a:r>
            <a:rPr lang="sr-Cyrl-RS" dirty="0" smtClean="0"/>
            <a:t>Планирање</a:t>
          </a:r>
          <a:endParaRPr lang="sr-Cyrl-RS" dirty="0"/>
        </a:p>
      </dgm:t>
    </dgm:pt>
    <dgm:pt modelId="{F31837B8-8154-402A-9B49-8880021C928F}" type="parTrans" cxnId="{4357E7F0-1A3A-4983-B7A6-41B75CD4FC09}">
      <dgm:prSet/>
      <dgm:spPr/>
      <dgm:t>
        <a:bodyPr/>
        <a:lstStyle/>
        <a:p>
          <a:endParaRPr lang="sr-Cyrl-RS"/>
        </a:p>
      </dgm:t>
    </dgm:pt>
    <dgm:pt modelId="{0845007A-2D18-4CB9-ACB9-2FC6DCE459CF}" type="sibTrans" cxnId="{4357E7F0-1A3A-4983-B7A6-41B75CD4FC09}">
      <dgm:prSet/>
      <dgm:spPr/>
      <dgm:t>
        <a:bodyPr/>
        <a:lstStyle/>
        <a:p>
          <a:endParaRPr lang="sr-Cyrl-RS"/>
        </a:p>
      </dgm:t>
    </dgm:pt>
    <dgm:pt modelId="{674EAA8A-99D2-4E4E-9295-5E7553C3FD5F}">
      <dgm:prSet phldrT="[Text]"/>
      <dgm:spPr>
        <a:solidFill>
          <a:srgbClr val="0875B8"/>
        </a:solidFill>
      </dgm:spPr>
      <dgm:t>
        <a:bodyPr/>
        <a:lstStyle/>
        <a:p>
          <a:r>
            <a:rPr lang="sr-Cyrl-RS" dirty="0" smtClean="0"/>
            <a:t>Спровођење</a:t>
          </a:r>
          <a:endParaRPr lang="sr-Cyrl-RS" dirty="0"/>
        </a:p>
      </dgm:t>
    </dgm:pt>
    <dgm:pt modelId="{46471640-1B14-45FA-92F3-069EAAE8BDDF}" type="parTrans" cxnId="{82948822-787F-409F-90FB-8908C15740EF}">
      <dgm:prSet/>
      <dgm:spPr/>
      <dgm:t>
        <a:bodyPr/>
        <a:lstStyle/>
        <a:p>
          <a:endParaRPr lang="sr-Cyrl-RS"/>
        </a:p>
      </dgm:t>
    </dgm:pt>
    <dgm:pt modelId="{211368FB-D09B-47CA-87AA-BECB852025D4}" type="sibTrans" cxnId="{82948822-787F-409F-90FB-8908C15740EF}">
      <dgm:prSet/>
      <dgm:spPr/>
      <dgm:t>
        <a:bodyPr/>
        <a:lstStyle/>
        <a:p>
          <a:endParaRPr lang="sr-Cyrl-RS"/>
        </a:p>
      </dgm:t>
    </dgm:pt>
    <dgm:pt modelId="{FCD63D17-BE84-48A1-B367-46E556736A96}">
      <dgm:prSet phldrT="[Text]"/>
      <dgm:spPr>
        <a:solidFill>
          <a:srgbClr val="0875B8"/>
        </a:solidFill>
      </dgm:spPr>
      <dgm:t>
        <a:bodyPr/>
        <a:lstStyle/>
        <a:p>
          <a:r>
            <a:rPr lang="sr-Cyrl-RS" dirty="0" smtClean="0"/>
            <a:t>Праћење</a:t>
          </a:r>
          <a:endParaRPr lang="sr-Cyrl-RS" dirty="0"/>
        </a:p>
      </dgm:t>
    </dgm:pt>
    <dgm:pt modelId="{9E8E58B8-240B-4571-ABD9-9D4ED6F197C0}" type="parTrans" cxnId="{876A09AA-4FD3-4DD1-B425-FB8D629BDE00}">
      <dgm:prSet/>
      <dgm:spPr/>
      <dgm:t>
        <a:bodyPr/>
        <a:lstStyle/>
        <a:p>
          <a:endParaRPr lang="sr-Cyrl-RS"/>
        </a:p>
      </dgm:t>
    </dgm:pt>
    <dgm:pt modelId="{AD7BCDC8-F94C-433B-A2C5-BAE0E06724DF}" type="sibTrans" cxnId="{876A09AA-4FD3-4DD1-B425-FB8D629BDE00}">
      <dgm:prSet/>
      <dgm:spPr/>
      <dgm:t>
        <a:bodyPr/>
        <a:lstStyle/>
        <a:p>
          <a:endParaRPr lang="sr-Cyrl-RS"/>
        </a:p>
      </dgm:t>
    </dgm:pt>
    <dgm:pt modelId="{E264BD69-CDAB-4D15-BFAB-CF3CD8FA0148}" type="pres">
      <dgm:prSet presAssocID="{52C51090-53E1-430C-8F61-979A2DE7EFE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r-Cyrl-RS"/>
        </a:p>
      </dgm:t>
    </dgm:pt>
    <dgm:pt modelId="{7ED4B316-3464-4312-99A1-B024D42BB2AA}" type="pres">
      <dgm:prSet presAssocID="{EF9D3A24-B9F1-484E-AED7-5AA24B18DA3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sr-Cyrl-RS"/>
        </a:p>
      </dgm:t>
    </dgm:pt>
    <dgm:pt modelId="{1FD4FB70-1B47-41C9-9B66-5FAB3B5D08F2}" type="pres">
      <dgm:prSet presAssocID="{EF9D3A24-B9F1-484E-AED7-5AA24B18DA3E}" presName="spNode" presStyleCnt="0"/>
      <dgm:spPr/>
    </dgm:pt>
    <dgm:pt modelId="{0E0D6250-13E5-4F28-9423-F927403CEEDA}" type="pres">
      <dgm:prSet presAssocID="{675FD65C-EB9F-4A07-8D84-8857380F5AF1}" presName="sibTrans" presStyleLbl="sibTrans1D1" presStyleIdx="0" presStyleCnt="4"/>
      <dgm:spPr/>
      <dgm:t>
        <a:bodyPr/>
        <a:lstStyle/>
        <a:p>
          <a:endParaRPr lang="sr-Cyrl-RS"/>
        </a:p>
      </dgm:t>
    </dgm:pt>
    <dgm:pt modelId="{6A67C7DF-988C-41B6-858D-C10DBC8B733D}" type="pres">
      <dgm:prSet presAssocID="{66939915-7E00-402A-86DF-7851EA9E001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sr-Cyrl-RS"/>
        </a:p>
      </dgm:t>
    </dgm:pt>
    <dgm:pt modelId="{4BFA6ABC-4D6F-4156-8EE4-A98D752C0414}" type="pres">
      <dgm:prSet presAssocID="{66939915-7E00-402A-86DF-7851EA9E0012}" presName="spNode" presStyleCnt="0"/>
      <dgm:spPr/>
    </dgm:pt>
    <dgm:pt modelId="{52C2B397-9E02-4F51-98FE-72F0903F66BA}" type="pres">
      <dgm:prSet presAssocID="{0845007A-2D18-4CB9-ACB9-2FC6DCE459CF}" presName="sibTrans" presStyleLbl="sibTrans1D1" presStyleIdx="1" presStyleCnt="4"/>
      <dgm:spPr/>
      <dgm:t>
        <a:bodyPr/>
        <a:lstStyle/>
        <a:p>
          <a:endParaRPr lang="sr-Cyrl-RS"/>
        </a:p>
      </dgm:t>
    </dgm:pt>
    <dgm:pt modelId="{4DD2F7C2-DC07-421E-B4B3-E93E1F5FB9C4}" type="pres">
      <dgm:prSet presAssocID="{674EAA8A-99D2-4E4E-9295-5E7553C3FD5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sr-Cyrl-RS"/>
        </a:p>
      </dgm:t>
    </dgm:pt>
    <dgm:pt modelId="{2D52EF10-B4A3-4556-89CD-683C9B8CF6FA}" type="pres">
      <dgm:prSet presAssocID="{674EAA8A-99D2-4E4E-9295-5E7553C3FD5F}" presName="spNode" presStyleCnt="0"/>
      <dgm:spPr/>
    </dgm:pt>
    <dgm:pt modelId="{DCE22319-85D7-4A9F-8E97-F0F2C56AAC17}" type="pres">
      <dgm:prSet presAssocID="{211368FB-D09B-47CA-87AA-BECB852025D4}" presName="sibTrans" presStyleLbl="sibTrans1D1" presStyleIdx="2" presStyleCnt="4"/>
      <dgm:spPr/>
      <dgm:t>
        <a:bodyPr/>
        <a:lstStyle/>
        <a:p>
          <a:endParaRPr lang="sr-Cyrl-RS"/>
        </a:p>
      </dgm:t>
    </dgm:pt>
    <dgm:pt modelId="{E2C78F2E-F182-4B2D-8962-D2D8471C619C}" type="pres">
      <dgm:prSet presAssocID="{FCD63D17-BE84-48A1-B367-46E556736A9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sr-Cyrl-RS"/>
        </a:p>
      </dgm:t>
    </dgm:pt>
    <dgm:pt modelId="{D483E007-3377-43C9-B182-256FA2072895}" type="pres">
      <dgm:prSet presAssocID="{FCD63D17-BE84-48A1-B367-46E556736A96}" presName="spNode" presStyleCnt="0"/>
      <dgm:spPr/>
    </dgm:pt>
    <dgm:pt modelId="{102C0623-A890-4FF0-873C-F74679770A44}" type="pres">
      <dgm:prSet presAssocID="{AD7BCDC8-F94C-433B-A2C5-BAE0E06724DF}" presName="sibTrans" presStyleLbl="sibTrans1D1" presStyleIdx="3" presStyleCnt="4"/>
      <dgm:spPr/>
      <dgm:t>
        <a:bodyPr/>
        <a:lstStyle/>
        <a:p>
          <a:endParaRPr lang="sr-Cyrl-RS"/>
        </a:p>
      </dgm:t>
    </dgm:pt>
  </dgm:ptLst>
  <dgm:cxnLst>
    <dgm:cxn modelId="{DCE809B3-3262-4BB6-AD78-1807B1CEF6C1}" type="presOf" srcId="{52C51090-53E1-430C-8F61-979A2DE7EFED}" destId="{E264BD69-CDAB-4D15-BFAB-CF3CD8FA0148}" srcOrd="0" destOrd="0" presId="urn:microsoft.com/office/officeart/2005/8/layout/cycle5"/>
    <dgm:cxn modelId="{0E557250-CC4A-4691-BD50-DAB02A0212B2}" type="presOf" srcId="{0845007A-2D18-4CB9-ACB9-2FC6DCE459CF}" destId="{52C2B397-9E02-4F51-98FE-72F0903F66BA}" srcOrd="0" destOrd="0" presId="urn:microsoft.com/office/officeart/2005/8/layout/cycle5"/>
    <dgm:cxn modelId="{03E371E7-8993-4F9A-B8B0-8AB566EDB797}" type="presOf" srcId="{675FD65C-EB9F-4A07-8D84-8857380F5AF1}" destId="{0E0D6250-13E5-4F28-9423-F927403CEEDA}" srcOrd="0" destOrd="0" presId="urn:microsoft.com/office/officeart/2005/8/layout/cycle5"/>
    <dgm:cxn modelId="{53DB0D08-3A79-4B5D-88B0-7D1C80805D2A}" type="presOf" srcId="{EF9D3A24-B9F1-484E-AED7-5AA24B18DA3E}" destId="{7ED4B316-3464-4312-99A1-B024D42BB2AA}" srcOrd="0" destOrd="0" presId="urn:microsoft.com/office/officeart/2005/8/layout/cycle5"/>
    <dgm:cxn modelId="{4F527FF8-CB3B-4D41-993D-DCAF727B6245}" type="presOf" srcId="{FCD63D17-BE84-48A1-B367-46E556736A96}" destId="{E2C78F2E-F182-4B2D-8962-D2D8471C619C}" srcOrd="0" destOrd="0" presId="urn:microsoft.com/office/officeart/2005/8/layout/cycle5"/>
    <dgm:cxn modelId="{5B146D63-19F8-43DD-9887-A2D623FF086B}" type="presOf" srcId="{674EAA8A-99D2-4E4E-9295-5E7553C3FD5F}" destId="{4DD2F7C2-DC07-421E-B4B3-E93E1F5FB9C4}" srcOrd="0" destOrd="0" presId="urn:microsoft.com/office/officeart/2005/8/layout/cycle5"/>
    <dgm:cxn modelId="{8E1AD411-0830-4E09-9A9D-2064E8274EE6}" type="presOf" srcId="{211368FB-D09B-47CA-87AA-BECB852025D4}" destId="{DCE22319-85D7-4A9F-8E97-F0F2C56AAC17}" srcOrd="0" destOrd="0" presId="urn:microsoft.com/office/officeart/2005/8/layout/cycle5"/>
    <dgm:cxn modelId="{4357E7F0-1A3A-4983-B7A6-41B75CD4FC09}" srcId="{52C51090-53E1-430C-8F61-979A2DE7EFED}" destId="{66939915-7E00-402A-86DF-7851EA9E0012}" srcOrd="1" destOrd="0" parTransId="{F31837B8-8154-402A-9B49-8880021C928F}" sibTransId="{0845007A-2D18-4CB9-ACB9-2FC6DCE459CF}"/>
    <dgm:cxn modelId="{5A3F1748-9C21-41CC-8118-C4A65A958A2F}" srcId="{52C51090-53E1-430C-8F61-979A2DE7EFED}" destId="{EF9D3A24-B9F1-484E-AED7-5AA24B18DA3E}" srcOrd="0" destOrd="0" parTransId="{137E1318-3525-4FEA-9B06-AEE237EFFD27}" sibTransId="{675FD65C-EB9F-4A07-8D84-8857380F5AF1}"/>
    <dgm:cxn modelId="{876A09AA-4FD3-4DD1-B425-FB8D629BDE00}" srcId="{52C51090-53E1-430C-8F61-979A2DE7EFED}" destId="{FCD63D17-BE84-48A1-B367-46E556736A96}" srcOrd="3" destOrd="0" parTransId="{9E8E58B8-240B-4571-ABD9-9D4ED6F197C0}" sibTransId="{AD7BCDC8-F94C-433B-A2C5-BAE0E06724DF}"/>
    <dgm:cxn modelId="{040CA71F-D5BF-44A2-90DA-CBEA70E38ECB}" type="presOf" srcId="{AD7BCDC8-F94C-433B-A2C5-BAE0E06724DF}" destId="{102C0623-A890-4FF0-873C-F74679770A44}" srcOrd="0" destOrd="0" presId="urn:microsoft.com/office/officeart/2005/8/layout/cycle5"/>
    <dgm:cxn modelId="{82948822-787F-409F-90FB-8908C15740EF}" srcId="{52C51090-53E1-430C-8F61-979A2DE7EFED}" destId="{674EAA8A-99D2-4E4E-9295-5E7553C3FD5F}" srcOrd="2" destOrd="0" parTransId="{46471640-1B14-45FA-92F3-069EAAE8BDDF}" sibTransId="{211368FB-D09B-47CA-87AA-BECB852025D4}"/>
    <dgm:cxn modelId="{EFA8C5F9-12A1-4680-847E-89592A537C23}" type="presOf" srcId="{66939915-7E00-402A-86DF-7851EA9E0012}" destId="{6A67C7DF-988C-41B6-858D-C10DBC8B733D}" srcOrd="0" destOrd="0" presId="urn:microsoft.com/office/officeart/2005/8/layout/cycle5"/>
    <dgm:cxn modelId="{24FD164C-871E-4109-8CF4-BED3C2638569}" type="presParOf" srcId="{E264BD69-CDAB-4D15-BFAB-CF3CD8FA0148}" destId="{7ED4B316-3464-4312-99A1-B024D42BB2AA}" srcOrd="0" destOrd="0" presId="urn:microsoft.com/office/officeart/2005/8/layout/cycle5"/>
    <dgm:cxn modelId="{20467E7C-25B6-4885-85F1-F0E74009F023}" type="presParOf" srcId="{E264BD69-CDAB-4D15-BFAB-CF3CD8FA0148}" destId="{1FD4FB70-1B47-41C9-9B66-5FAB3B5D08F2}" srcOrd="1" destOrd="0" presId="urn:microsoft.com/office/officeart/2005/8/layout/cycle5"/>
    <dgm:cxn modelId="{806F18C7-D9BF-40D6-8351-2074AC34CDF7}" type="presParOf" srcId="{E264BD69-CDAB-4D15-BFAB-CF3CD8FA0148}" destId="{0E0D6250-13E5-4F28-9423-F927403CEEDA}" srcOrd="2" destOrd="0" presId="urn:microsoft.com/office/officeart/2005/8/layout/cycle5"/>
    <dgm:cxn modelId="{F70433FB-29F4-4275-91F8-CF02FCBB4C8A}" type="presParOf" srcId="{E264BD69-CDAB-4D15-BFAB-CF3CD8FA0148}" destId="{6A67C7DF-988C-41B6-858D-C10DBC8B733D}" srcOrd="3" destOrd="0" presId="urn:microsoft.com/office/officeart/2005/8/layout/cycle5"/>
    <dgm:cxn modelId="{67026979-D8AE-4A0A-AB77-CBBA31CEED07}" type="presParOf" srcId="{E264BD69-CDAB-4D15-BFAB-CF3CD8FA0148}" destId="{4BFA6ABC-4D6F-4156-8EE4-A98D752C0414}" srcOrd="4" destOrd="0" presId="urn:microsoft.com/office/officeart/2005/8/layout/cycle5"/>
    <dgm:cxn modelId="{EF9329B0-118B-4041-8855-FBCD5A82C59B}" type="presParOf" srcId="{E264BD69-CDAB-4D15-BFAB-CF3CD8FA0148}" destId="{52C2B397-9E02-4F51-98FE-72F0903F66BA}" srcOrd="5" destOrd="0" presId="urn:microsoft.com/office/officeart/2005/8/layout/cycle5"/>
    <dgm:cxn modelId="{17106010-CE78-48ED-87D7-FF66A3F05981}" type="presParOf" srcId="{E264BD69-CDAB-4D15-BFAB-CF3CD8FA0148}" destId="{4DD2F7C2-DC07-421E-B4B3-E93E1F5FB9C4}" srcOrd="6" destOrd="0" presId="urn:microsoft.com/office/officeart/2005/8/layout/cycle5"/>
    <dgm:cxn modelId="{1CC19F8E-2D36-4C00-A969-2A43ADDC4E5B}" type="presParOf" srcId="{E264BD69-CDAB-4D15-BFAB-CF3CD8FA0148}" destId="{2D52EF10-B4A3-4556-89CD-683C9B8CF6FA}" srcOrd="7" destOrd="0" presId="urn:microsoft.com/office/officeart/2005/8/layout/cycle5"/>
    <dgm:cxn modelId="{401AE0B7-3725-4D45-9C2F-7E8453E476C3}" type="presParOf" srcId="{E264BD69-CDAB-4D15-BFAB-CF3CD8FA0148}" destId="{DCE22319-85D7-4A9F-8E97-F0F2C56AAC17}" srcOrd="8" destOrd="0" presId="urn:microsoft.com/office/officeart/2005/8/layout/cycle5"/>
    <dgm:cxn modelId="{887869D1-F3FA-4CEA-9B13-36B66EF63A6B}" type="presParOf" srcId="{E264BD69-CDAB-4D15-BFAB-CF3CD8FA0148}" destId="{E2C78F2E-F182-4B2D-8962-D2D8471C619C}" srcOrd="9" destOrd="0" presId="urn:microsoft.com/office/officeart/2005/8/layout/cycle5"/>
    <dgm:cxn modelId="{FC036D54-84A8-4C28-ABCC-855377C7D819}" type="presParOf" srcId="{E264BD69-CDAB-4D15-BFAB-CF3CD8FA0148}" destId="{D483E007-3377-43C9-B182-256FA2072895}" srcOrd="10" destOrd="0" presId="urn:microsoft.com/office/officeart/2005/8/layout/cycle5"/>
    <dgm:cxn modelId="{53010A21-6660-4215-A580-22652F02690F}" type="presParOf" srcId="{E264BD69-CDAB-4D15-BFAB-CF3CD8FA0148}" destId="{102C0623-A890-4FF0-873C-F74679770A44}" srcOrd="11" destOrd="0" presId="urn:microsoft.com/office/officeart/2005/8/layout/cycle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4C266-556B-4546-BA84-E92D478DDB50}" type="datetimeFigureOut">
              <a:rPr lang="en-US" smtClean="0"/>
              <a:pPr/>
              <a:t>4/9/2025</a:t>
            </a:fld>
            <a:endParaRPr lang="sr-Cyrl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Cyrl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2494CE-F44D-4696-9155-923D556EFABD}" type="slidenum">
              <a:rPr lang="sr-Cyrl-RS" smtClean="0"/>
              <a:pPr/>
              <a:t>‹#›</a:t>
            </a:fld>
            <a:endParaRPr lang="sr-Cyrl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sr-Latn-CS" smtClean="0">
              <a:latin typeface="Times" pitchFamily="18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4139C-6409-4811-BB0F-E9C58E8B0D3A}" type="slidenum">
              <a:rPr lang="en-US" smtClean="0"/>
              <a:pPr>
                <a:defRPr/>
              </a:pPr>
              <a:t>11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90626" y="1346947"/>
            <a:ext cx="7667244" cy="80683"/>
          </a:xfrm>
          <a:prstGeom prst="rect">
            <a:avLst/>
          </a:prstGeom>
          <a:blipFill dpi="0" rotWithShape="1">
            <a:blip r:embed="rId2" cstate="print">
              <a:alphaModFix amt="85000"/>
              <a:lum bright="70000" contrast="-70000"/>
              <a:extLst/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690626" y="4299697"/>
            <a:ext cx="7667244" cy="80683"/>
          </a:xfrm>
          <a:prstGeom prst="rect">
            <a:avLst/>
          </a:prstGeom>
          <a:blipFill dpi="0" rotWithShape="1">
            <a:blip r:embed="rId2" cstate="print">
              <a:alphaModFix amt="85000"/>
              <a:lum bright="70000" contrast="-70000"/>
              <a:extLst/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690626" y="1484779"/>
            <a:ext cx="7667244" cy="2743200"/>
          </a:xfrm>
          <a:prstGeom prst="rect">
            <a:avLst/>
          </a:prstGeom>
          <a:blipFill dpi="0" rotWithShape="1">
            <a:blip r:embed="rId2" cstate="print">
              <a:alphaModFix amt="85000"/>
              <a:lum bright="70000" contrast="-70000"/>
              <a:extLst/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12"/>
          <p:cNvGrpSpPr>
            <a:grpSpLocks/>
          </p:cNvGrpSpPr>
          <p:nvPr/>
        </p:nvGrpSpPr>
        <p:grpSpPr bwMode="auto">
          <a:xfrm>
            <a:off x="7236619" y="4068764"/>
            <a:ext cx="810816" cy="1081087"/>
            <a:chOff x="9685338" y="4460675"/>
            <a:chExt cx="1080904" cy="1080902"/>
          </a:xfrm>
        </p:grpSpPr>
        <p:sp>
          <p:nvSpPr>
            <p:cNvPr id="8" name="Oval 7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9793270" y="4568607"/>
              <a:ext cx="865041" cy="865039"/>
            </a:xfrm>
            <a:prstGeom prst="ellipse">
              <a:avLst/>
            </a:prstGeom>
            <a:noFill/>
            <a:ln w="25400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/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Rockwell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Rockwell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Rockwell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Rockwell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Rockwell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itchFamily="18" charset="0"/>
                </a:defRPr>
              </a:lvl9pPr>
            </a:lstStyle>
            <a:p>
              <a:pPr>
                <a:defRPr/>
              </a:pPr>
              <a:endParaRPr lang="en-US" altLang="en-US" dirty="0" smtClean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475220" cy="3035808"/>
          </a:xfrm>
        </p:spPr>
        <p:txBody>
          <a:bodyPr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3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43B83-3B45-4807-ABA8-29420ACA7F05}" type="datetimeFigureOut">
              <a:rPr lang="en-US"/>
              <a:pPr>
                <a:defRPr/>
              </a:pPr>
              <a:t>4/9/2025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94947" y="4289426"/>
            <a:ext cx="895350" cy="639763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0AB5F201-8ED8-481F-9BF4-359B418EDB9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F4E2B-7499-4D3A-A130-275B05DB3494}" type="datetimeFigureOut">
              <a:rPr lang="en-US"/>
              <a:pPr>
                <a:defRPr/>
              </a:pPr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58E56-7E86-4324-B9F2-11A374A103E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 cstate="print">
              <a:alphaModFix amt="85000"/>
              <a:lum bright="70000" contrast="-70000"/>
              <a:extLst/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672704" y="2325689"/>
            <a:ext cx="810815" cy="1081087"/>
            <a:chOff x="9685338" y="4460675"/>
            <a:chExt cx="1080904" cy="1080902"/>
          </a:xfrm>
        </p:grpSpPr>
        <p:sp>
          <p:nvSpPr>
            <p:cNvPr id="6" name="Oval 5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9793270" y="4568607"/>
              <a:ext cx="865041" cy="865039"/>
            </a:xfrm>
            <a:prstGeom prst="ellipse">
              <a:avLst/>
            </a:prstGeom>
            <a:noFill/>
            <a:ln w="25400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/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Rockwell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Rockwell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Rockwell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Rockwell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Rockwell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itchFamily="18" charset="0"/>
                </a:defRPr>
              </a:lvl9pPr>
            </a:lstStyle>
            <a:p>
              <a:pPr>
                <a:defRPr/>
              </a:pPr>
              <a:endParaRPr lang="en-US" altLang="en-US" dirty="0" smtClean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/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444854" y="6272214"/>
            <a:ext cx="198358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8051B-C953-4598-A9F2-57E8046A258E}" type="datetimeFigureOut">
              <a:rPr lang="en-US"/>
              <a:pPr>
                <a:defRPr/>
              </a:pPr>
              <a:t>4/9/2025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7110" y="6272214"/>
            <a:ext cx="474583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2223" y="2506664"/>
            <a:ext cx="891778" cy="719137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ADA0D1BA-0EF0-470D-A91A-9764219E314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2386" y="2194560"/>
            <a:ext cx="356616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3168" y="2194560"/>
            <a:ext cx="356616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0A1E7-E3BA-45FC-A5FB-C4A80ABB7C8F}" type="datetimeFigureOut">
              <a:rPr lang="en-US"/>
              <a:pPr>
                <a:defRPr/>
              </a:pPr>
              <a:t>4/9/2025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AAD3E-54CD-4DB5-AAA6-68C5A56E245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2048256"/>
            <a:ext cx="356616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386" y="2743200"/>
            <a:ext cx="356616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168" y="2048256"/>
            <a:ext cx="356616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168" y="2743200"/>
            <a:ext cx="356616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02213-6D2C-44D8-8138-9AFE1F179286}" type="datetimeFigureOut">
              <a:rPr lang="en-US"/>
              <a:pPr>
                <a:defRPr/>
              </a:pPr>
              <a:t>4/9/2025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A97CF-07E5-4820-BF74-FE372BB602D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388A4-2C69-4FB8-B2C4-258B5AD4F40F}" type="datetimeFigureOut">
              <a:rPr lang="en-US"/>
              <a:pPr>
                <a:defRPr/>
              </a:pPr>
              <a:t>4/9/2025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92D26-2152-49BE-B4EB-396064BBE6F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9F51D-205C-4C85-ADB8-BE1FAE0D0B46}" type="datetimeFigureOut">
              <a:rPr lang="en-US"/>
              <a:pPr>
                <a:defRPr/>
              </a:pPr>
              <a:t>4/9/2025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AE8E2-9FE5-4AEE-9A15-4D591D8D761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 cstate="print">
              <a:alphaModFix amt="60000"/>
              <a:lum bright="70000" contrast="-70000"/>
              <a:extLst/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6" name="Group 10"/>
          <p:cNvGrpSpPr>
            <a:grpSpLocks noChangeAspect="1"/>
          </p:cNvGrpSpPr>
          <p:nvPr/>
        </p:nvGrpSpPr>
        <p:grpSpPr bwMode="auto">
          <a:xfrm>
            <a:off x="8551069" y="6229350"/>
            <a:ext cx="342900" cy="457200"/>
            <a:chOff x="11361456" y="6195813"/>
            <a:chExt cx="548640" cy="548640"/>
          </a:xfrm>
        </p:grpSpPr>
        <p:sp>
          <p:nvSpPr>
            <p:cNvPr id="7" name="Oval 6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11395746" y="6230103"/>
              <a:ext cx="480060" cy="480060"/>
            </a:xfrm>
            <a:prstGeom prst="ellipse">
              <a:avLst/>
            </a:prstGeom>
            <a:noFill/>
            <a:ln w="12700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/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Rockwell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Rockwell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Rockwell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Rockwell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Rockwell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itchFamily="18" charset="0"/>
                </a:defRPr>
              </a:lvl9pPr>
            </a:lstStyle>
            <a:p>
              <a:pPr>
                <a:defRPr/>
              </a:pPr>
              <a:endParaRPr lang="en-US" altLang="en-US" dirty="0" smtClean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3020F-C322-4506-AAEB-15586F04A33A}" type="datetimeFigureOut">
              <a:rPr lang="en-US"/>
              <a:pPr>
                <a:defRPr/>
              </a:pPr>
              <a:t>4/9/2025</a:t>
            </a:fld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2082A-AF78-4B43-9E25-1635F44C2D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 cstate="print">
              <a:alphaModFix amt="60000"/>
              <a:lum bright="70000" contrast="-70000"/>
              <a:extLst/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6" name="Group 10"/>
          <p:cNvGrpSpPr>
            <a:grpSpLocks noChangeAspect="1"/>
          </p:cNvGrpSpPr>
          <p:nvPr/>
        </p:nvGrpSpPr>
        <p:grpSpPr bwMode="auto">
          <a:xfrm>
            <a:off x="8551069" y="6229350"/>
            <a:ext cx="342900" cy="457200"/>
            <a:chOff x="11361456" y="6195813"/>
            <a:chExt cx="548640" cy="548640"/>
          </a:xfrm>
        </p:grpSpPr>
        <p:sp>
          <p:nvSpPr>
            <p:cNvPr id="7" name="Oval 6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11395746" y="6230103"/>
              <a:ext cx="480060" cy="480060"/>
            </a:xfrm>
            <a:prstGeom prst="ellipse">
              <a:avLst/>
            </a:prstGeom>
            <a:noFill/>
            <a:ln w="12700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/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Rockwell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Rockwell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Rockwell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Rockwell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Rockwell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itchFamily="18" charset="0"/>
                </a:defRPr>
              </a:lvl9pPr>
            </a:lstStyle>
            <a:p>
              <a:pPr>
                <a:defRPr/>
              </a:pPr>
              <a:endParaRPr lang="en-US" altLang="en-US" dirty="0" smtClean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8C364-0022-46F5-B6BB-F306146303AB}" type="datetimeFigureOut">
              <a:rPr lang="en-US"/>
              <a:pPr>
                <a:defRPr/>
              </a:pPr>
              <a:t>4/9/2025</a:t>
            </a:fld>
            <a:endParaRPr lang="en-US"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53E3E-38E6-410C-90E2-451B1AC8906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1F20D-D8B0-4B2B-AEBE-E569417C366F}" type="datetimeFigureOut">
              <a:rPr lang="en-US"/>
              <a:pPr>
                <a:defRPr/>
              </a:pPr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B5F04-7FCB-4E09-B2B1-89236FD6552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18C61-C2F1-47B6-ABB4-636A04315ED6}" type="datetimeFigureOut">
              <a:rPr lang="en-US"/>
              <a:pPr>
                <a:defRPr/>
              </a:pPr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DE986-F382-45FF-ADFF-E34BD91B23C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2481" y="484189"/>
            <a:ext cx="7543800" cy="1609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02481" y="2120900"/>
            <a:ext cx="7543800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3366" y="6272214"/>
            <a:ext cx="24550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0AD161DB-8B11-4588-807E-0794BA89BCB0}" type="datetimeFigureOut">
              <a:rPr lang="en-US"/>
              <a:pPr>
                <a:defRPr/>
              </a:pPr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5579" y="6272214"/>
            <a:ext cx="4745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grpSp>
        <p:nvGrpSpPr>
          <p:cNvPr id="3" name="Group 6"/>
          <p:cNvGrpSpPr>
            <a:grpSpLocks noChangeAspect="1"/>
          </p:cNvGrpSpPr>
          <p:nvPr/>
        </p:nvGrpSpPr>
        <p:grpSpPr bwMode="auto">
          <a:xfrm>
            <a:off x="8551069" y="6229350"/>
            <a:ext cx="3429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35" name="Oval 8"/>
            <p:cNvSpPr>
              <a:spLocks noChangeArrowheads="1"/>
            </p:cNvSpPr>
            <p:nvPr/>
          </p:nvSpPr>
          <p:spPr bwMode="auto">
            <a:xfrm>
              <a:off x="11395746" y="6230103"/>
              <a:ext cx="480060" cy="480060"/>
            </a:xfrm>
            <a:prstGeom prst="ellipse">
              <a:avLst/>
            </a:prstGeom>
            <a:noFill/>
            <a:ln w="12700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/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Rockwell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Rockwell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Rockwell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Rockwell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Rockwell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itchFamily="18" charset="0"/>
                </a:defRPr>
              </a:lvl9pPr>
            </a:lstStyle>
            <a:p>
              <a:pPr>
                <a:defRPr/>
              </a:pPr>
              <a:endParaRPr lang="en-US" altLang="en-US" dirty="0" smtClean="0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203" y="6272214"/>
            <a:ext cx="47982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 b="1">
                <a:solidFill>
                  <a:srgbClr val="FFFFFF"/>
                </a:solidFill>
                <a:latin typeface="Rockwell Condensed" pitchFamily="18" charset="0"/>
              </a:defRPr>
            </a:lvl1pPr>
          </a:lstStyle>
          <a:p>
            <a:pPr>
              <a:defRPr/>
            </a:pPr>
            <a:fld id="{B6CF60CF-BC1B-451F-907E-CDF9BAF52BD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 kern="1200" cap="all">
          <a:blipFill>
            <a:blip r:embed="rId14">
              <a:extLst/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Rockwell Condensed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Rockwell Condensed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Rockwell Condensed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Rockwell Condensed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Rockwell Condensed" pitchFamily="18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Rockwell Condensed" pitchFamily="18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Rockwell Condensed" pitchFamily="18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Rockwell Condensed" pitchFamily="18" charset="0"/>
        </a:defRPr>
      </a:lvl9pPr>
    </p:titleStyle>
    <p:bodyStyle>
      <a:lvl1pPr marL="182563" indent="-182563" algn="l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Clr>
          <a:srgbClr val="9E3611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lnSpc>
          <a:spcPct val="90000"/>
        </a:lnSpc>
        <a:spcBef>
          <a:spcPts val="400"/>
        </a:spcBef>
        <a:spcAft>
          <a:spcPts val="200"/>
        </a:spcAft>
        <a:buClr>
          <a:srgbClr val="9E3611"/>
        </a:buClr>
        <a:buSzPct val="85000"/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lnSpc>
          <a:spcPct val="90000"/>
        </a:lnSpc>
        <a:spcBef>
          <a:spcPts val="400"/>
        </a:spcBef>
        <a:spcAft>
          <a:spcPts val="200"/>
        </a:spcAft>
        <a:buClr>
          <a:srgbClr val="9E361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lnSpc>
          <a:spcPct val="90000"/>
        </a:lnSpc>
        <a:spcBef>
          <a:spcPts val="400"/>
        </a:spcBef>
        <a:spcAft>
          <a:spcPts val="200"/>
        </a:spcAft>
        <a:buClr>
          <a:srgbClr val="9E361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lnSpc>
          <a:spcPct val="90000"/>
        </a:lnSpc>
        <a:spcBef>
          <a:spcPts val="400"/>
        </a:spcBef>
        <a:spcAft>
          <a:spcPts val="200"/>
        </a:spcAft>
        <a:buClr>
          <a:srgbClr val="9E361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47800"/>
            <a:ext cx="7898130" cy="298737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Cyrl-RS" sz="5400" dirty="0" smtClean="0">
                <a:latin typeface="Haettenschweiler" pitchFamily="34" charset="0"/>
              </a:rPr>
              <a:t>инклузивно  образовање</a:t>
            </a:r>
            <a:r>
              <a:rPr lang="en-US" sz="5400" dirty="0" smtClean="0">
                <a:latin typeface="Haettenschweiler" pitchFamily="34" charset="0"/>
              </a:rPr>
              <a:t>, </a:t>
            </a:r>
            <a:r>
              <a:rPr lang="sr-Cyrl-RS" sz="5400" dirty="0" smtClean="0">
                <a:latin typeface="Haettenschweiler" pitchFamily="34" charset="0"/>
              </a:rPr>
              <a:t>интерресорна комисија и индивидуални образовни план</a:t>
            </a:r>
            <a:endParaRPr lang="en-US" sz="5400" dirty="0">
              <a:latin typeface="Haettenschweiler" pitchFamily="34" charset="0"/>
            </a:endParaRPr>
          </a:p>
        </p:txBody>
      </p:sp>
      <p:sp>
        <p:nvSpPr>
          <p:cNvPr id="7171" name="Subtitle 2"/>
          <p:cNvSpPr>
            <a:spLocks noGrp="1"/>
          </p:cNvSpPr>
          <p:nvPr>
            <p:ph type="subTitle" idx="1"/>
          </p:nvPr>
        </p:nvSpPr>
        <p:spPr>
          <a:xfrm>
            <a:off x="1143000" y="5410200"/>
            <a:ext cx="6858000" cy="858841"/>
          </a:xfrm>
        </p:spPr>
        <p:txBody>
          <a:bodyPr/>
          <a:lstStyle/>
          <a:p>
            <a:pPr algn="r" eaLnBrk="1" hangingPunct="1">
              <a:defRPr/>
            </a:pPr>
            <a:r>
              <a:rPr lang="sr-Cyrl-RS" sz="1600" b="1" dirty="0" smtClean="0">
                <a:latin typeface="+mj-lt"/>
              </a:rPr>
              <a:t>Приредила:</a:t>
            </a:r>
          </a:p>
          <a:p>
            <a:pPr algn="r" eaLnBrk="1" hangingPunct="1">
              <a:defRPr/>
            </a:pPr>
            <a:r>
              <a:rPr lang="sr-Cyrl-RS" sz="1600" b="1" dirty="0" smtClean="0">
                <a:latin typeface="+mj-lt"/>
              </a:rPr>
              <a:t>проф. др  Анкица Симона Ковачевић</a:t>
            </a:r>
            <a:endParaRPr lang="en-US" sz="16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како је све почело?</a:t>
            </a: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0" indent="-182880" algn="ctr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FontTx/>
              <a:buNone/>
              <a:defRPr/>
            </a:pPr>
            <a:r>
              <a:rPr lang="sr-Cyrl-RS" dirty="0" smtClean="0"/>
              <a:t>Увођење обавезног основног образовања</a:t>
            </a:r>
          </a:p>
          <a:p>
            <a:pPr marL="182880" indent="-182880" algn="ctr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FontTx/>
              <a:buNone/>
              <a:defRPr/>
            </a:pPr>
            <a:endParaRPr lang="sr-Cyrl-RS" dirty="0" smtClean="0"/>
          </a:p>
          <a:p>
            <a:pPr marL="182880" indent="-182880" algn="ctr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FontTx/>
              <a:buNone/>
              <a:defRPr/>
            </a:pPr>
            <a:endParaRPr lang="sr-Cyrl-RS" dirty="0" smtClean="0"/>
          </a:p>
          <a:p>
            <a:pPr marL="182880" indent="-182880" algn="ctr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FontTx/>
              <a:buNone/>
              <a:defRPr/>
            </a:pPr>
            <a:r>
              <a:rPr lang="sr-Cyrl-RS" dirty="0" smtClean="0"/>
              <a:t>Шта је са децом која не могу да испуне захтеве?</a:t>
            </a:r>
          </a:p>
          <a:p>
            <a:pPr marL="182880" indent="-182880" algn="ctr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FontTx/>
              <a:buNone/>
              <a:defRPr/>
            </a:pPr>
            <a:endParaRPr lang="sr-Cyrl-RS" dirty="0" smtClean="0"/>
          </a:p>
          <a:p>
            <a:pPr marL="182880" indent="-182880" algn="ctr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FontTx/>
              <a:buNone/>
              <a:defRPr/>
            </a:pPr>
            <a:endParaRPr lang="sr-Cyrl-RS" dirty="0" smtClean="0"/>
          </a:p>
          <a:p>
            <a:pPr marL="182880" indent="-182880" algn="ctr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FontTx/>
              <a:buNone/>
              <a:defRPr/>
            </a:pPr>
            <a:r>
              <a:rPr lang="sr-Cyrl-RS" dirty="0" smtClean="0"/>
              <a:t>У Великој Британији, Сер Сирил Берт предлаже оснивање засебног образовног система (специјалне школе)</a:t>
            </a:r>
            <a:endParaRPr lang="sr-Cyrl-RS" dirty="0"/>
          </a:p>
        </p:txBody>
      </p:sp>
      <p:sp>
        <p:nvSpPr>
          <p:cNvPr id="4" name="Down Arrow 3"/>
          <p:cNvSpPr>
            <a:spLocks noChangeArrowheads="1"/>
          </p:cNvSpPr>
          <p:nvPr/>
        </p:nvSpPr>
        <p:spPr bwMode="auto">
          <a:xfrm>
            <a:off x="4114800" y="2590800"/>
            <a:ext cx="438150" cy="620713"/>
          </a:xfrm>
          <a:prstGeom prst="downArrow">
            <a:avLst>
              <a:gd name="adj1" fmla="val 50000"/>
              <a:gd name="adj2" fmla="val 50003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 sz="2400" dirty="0">
              <a:latin typeface="Times" pitchFamily="18" charset="0"/>
              <a:cs typeface="Arial" charset="0"/>
            </a:endParaRPr>
          </a:p>
        </p:txBody>
      </p:sp>
      <p:sp>
        <p:nvSpPr>
          <p:cNvPr id="5" name="Down Arrow 3"/>
          <p:cNvSpPr>
            <a:spLocks noChangeArrowheads="1"/>
          </p:cNvSpPr>
          <p:nvPr/>
        </p:nvSpPr>
        <p:spPr bwMode="auto">
          <a:xfrm>
            <a:off x="4191000" y="3886200"/>
            <a:ext cx="438150" cy="620713"/>
          </a:xfrm>
          <a:prstGeom prst="downArrow">
            <a:avLst>
              <a:gd name="adj1" fmla="val 50000"/>
              <a:gd name="adj2" fmla="val 50003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 sz="2400" dirty="0">
              <a:latin typeface="Times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3200" dirty="0" smtClean="0"/>
              <a:t>ИСТОРИЈАТ ИДЕЈЕ ИНКЛУЗИВНОГ ОБРАЗОВАЊА</a:t>
            </a:r>
            <a:endParaRPr lang="sr-Cyrl-R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Cyrl-RS" dirty="0" smtClean="0"/>
              <a:t>Претерана заступљеност деце из социјално и културно неразвијених средина у специјалним школама</a:t>
            </a:r>
          </a:p>
          <a:p>
            <a:r>
              <a:rPr lang="sr-Cyrl-RS" dirty="0" smtClean="0"/>
              <a:t>Велики издаци за социјалну заштиту</a:t>
            </a:r>
          </a:p>
          <a:p>
            <a:r>
              <a:rPr lang="sr-Cyrl-RS" dirty="0" smtClean="0"/>
              <a:t>Законска регулатива</a:t>
            </a:r>
          </a:p>
          <a:p>
            <a:r>
              <a:rPr lang="sr-Cyrl-RS" dirty="0" smtClean="0"/>
              <a:t>Удруживање родитеља</a:t>
            </a:r>
          </a:p>
          <a:p>
            <a:r>
              <a:rPr lang="sr-Cyrl-RS" dirty="0" smtClean="0"/>
              <a:t>Удруживање ОСИ</a:t>
            </a:r>
            <a:endParaRPr lang="sr-Cyrl-RS" dirty="0"/>
          </a:p>
        </p:txBody>
      </p:sp>
      <p:pic>
        <p:nvPicPr>
          <p:cNvPr id="6" name="Picture 7" descr="image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43400" y="2362200"/>
            <a:ext cx="4632425" cy="324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81" y="381001"/>
            <a:ext cx="7543800" cy="990599"/>
          </a:xfrm>
        </p:spPr>
        <p:txBody>
          <a:bodyPr>
            <a:normAutofit/>
          </a:bodyPr>
          <a:lstStyle/>
          <a:p>
            <a:pPr algn="ctr"/>
            <a:r>
              <a:rPr lang="sr-Cyrl-RS" sz="2800" dirty="0" smtClean="0"/>
              <a:t>ИСТОРИЈАТ ИДЕЈЕ ИНКЛУЗИВНОГ ОБРАЗОВАЊА</a:t>
            </a:r>
            <a:endParaRPr lang="sr-Cyrl-R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447800"/>
            <a:ext cx="4114800" cy="4724400"/>
          </a:xfrm>
        </p:spPr>
        <p:txBody>
          <a:bodyPr/>
          <a:lstStyle/>
          <a:p>
            <a:r>
              <a:rPr lang="sr-Cyrl-RS" dirty="0" smtClean="0">
                <a:solidFill>
                  <a:srgbClr val="FF0000"/>
                </a:solidFill>
              </a:rPr>
              <a:t>ИНКЛУЗИЈА </a:t>
            </a:r>
            <a:r>
              <a:rPr lang="sr-Cyrl-RS" dirty="0" smtClean="0"/>
              <a:t>у образовању подразумева образовање све деце у локалној редовној, школи заједно са својим вршњацима, у складу са својим могућностима.</a:t>
            </a:r>
          </a:p>
          <a:p>
            <a:endParaRPr lang="sr-Cyrl-RS" dirty="0" smtClean="0"/>
          </a:p>
          <a:p>
            <a:endParaRPr lang="sr-Cyrl-RS" dirty="0"/>
          </a:p>
        </p:txBody>
      </p:sp>
      <p:pic>
        <p:nvPicPr>
          <p:cNvPr id="5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1752600"/>
            <a:ext cx="4337157" cy="4306163"/>
          </a:xfrm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05375" y="3995962"/>
            <a:ext cx="4010025" cy="192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81" y="484189"/>
            <a:ext cx="7543800" cy="735011"/>
          </a:xfrm>
        </p:spPr>
        <p:txBody>
          <a:bodyPr>
            <a:normAutofit/>
          </a:bodyPr>
          <a:lstStyle/>
          <a:p>
            <a:r>
              <a:rPr lang="sr-Cyrl-RS" sz="2800" dirty="0" smtClean="0"/>
              <a:t>ослонци инклузивног образовања</a:t>
            </a:r>
            <a:endParaRPr lang="sr-Cyrl-R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02481" y="1524000"/>
            <a:ext cx="7543800" cy="4648200"/>
          </a:xfrm>
        </p:spPr>
        <p:txBody>
          <a:bodyPr/>
          <a:lstStyle/>
          <a:p>
            <a:pPr>
              <a:buNone/>
            </a:pPr>
            <a:r>
              <a:rPr lang="sr-Cyrl-RS" dirty="0" smtClean="0"/>
              <a:t> </a:t>
            </a:r>
          </a:p>
          <a:p>
            <a:pPr>
              <a:buFont typeface="Wingdings" pitchFamily="2" charset="2"/>
              <a:buChar char="ü"/>
            </a:pPr>
            <a:endParaRPr lang="sr-Cyrl-RS" dirty="0" smtClean="0"/>
          </a:p>
          <a:p>
            <a:pPr>
              <a:buFont typeface="Wingdings" pitchFamily="2" charset="2"/>
              <a:buChar char="ü"/>
            </a:pPr>
            <a:r>
              <a:rPr lang="sr-Cyrl-RS" dirty="0" smtClean="0"/>
              <a:t>  Једнака права (прилика за права и учење)</a:t>
            </a:r>
          </a:p>
          <a:p>
            <a:pPr>
              <a:buFont typeface="Wingdings" pitchFamily="2" charset="2"/>
              <a:buChar char="ü"/>
            </a:pPr>
            <a:r>
              <a:rPr lang="sr-Cyrl-RS" dirty="0" smtClean="0"/>
              <a:t>   Принцип нормализације и валоризације друштвених улога</a:t>
            </a:r>
          </a:p>
          <a:p>
            <a:pPr>
              <a:buFont typeface="Wingdings" pitchFamily="2" charset="2"/>
              <a:buChar char="ü"/>
            </a:pPr>
            <a:r>
              <a:rPr lang="sr-Cyrl-RS" dirty="0" smtClean="0"/>
              <a:t>   Универзалност људских потреба</a:t>
            </a:r>
          </a:p>
          <a:p>
            <a:pPr>
              <a:buFont typeface="Wingdings" pitchFamily="2" charset="2"/>
              <a:buChar char="ü"/>
            </a:pPr>
            <a:r>
              <a:rPr lang="sr-Cyrl-RS" dirty="0" smtClean="0"/>
              <a:t>   Истраживања (неефикасност сегрегираног школовања)</a:t>
            </a:r>
          </a:p>
          <a:p>
            <a:pPr>
              <a:buFont typeface="Wingdings" pitchFamily="2" charset="2"/>
              <a:buChar char="ü"/>
            </a:pPr>
            <a:r>
              <a:rPr lang="sr-Cyrl-RS" dirty="0" smtClean="0"/>
              <a:t>   Законска регулатива (међународна и домаћа)</a:t>
            </a:r>
            <a:endParaRPr lang="sr-Cyrl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81" y="484189"/>
            <a:ext cx="7543800" cy="735011"/>
          </a:xfrm>
        </p:spPr>
        <p:txBody>
          <a:bodyPr>
            <a:normAutofit/>
          </a:bodyPr>
          <a:lstStyle/>
          <a:p>
            <a:pPr algn="ctr"/>
            <a:r>
              <a:rPr lang="sr-Cyrl-RS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међународна законска регулатива</a:t>
            </a:r>
            <a:endParaRPr lang="sr-Cyrl-RS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481" y="1219200"/>
            <a:ext cx="7543800" cy="495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dirty="0" smtClean="0"/>
              <a:t>1948. - Универзална Декларација о људским правима </a:t>
            </a:r>
            <a:br>
              <a:rPr lang="ru-RU" dirty="0" smtClean="0"/>
            </a:br>
            <a:r>
              <a:rPr lang="ru-RU" dirty="0" smtClean="0"/>
              <a:t>1989. - УН-Конвенција о правима детета </a:t>
            </a:r>
            <a:br>
              <a:rPr lang="ru-RU" dirty="0" smtClean="0"/>
            </a:br>
            <a:r>
              <a:rPr lang="ru-RU" dirty="0" smtClean="0"/>
              <a:t>1990. - Светска Декларција о образовању за све </a:t>
            </a:r>
            <a:br>
              <a:rPr lang="ru-RU" dirty="0" smtClean="0"/>
            </a:br>
            <a:r>
              <a:rPr lang="ru-RU" dirty="0" smtClean="0"/>
              <a:t>1993. - Стандардни Правила УН о изједначавању могућности за образовање за ометене особе </a:t>
            </a:r>
            <a:br>
              <a:rPr lang="ru-RU" dirty="0" smtClean="0"/>
            </a:br>
            <a:r>
              <a:rPr lang="ru-RU" dirty="0" smtClean="0"/>
              <a:t>1994. - Саопштење из Саламанке, Оквирни Принципи    за деловање </a:t>
            </a:r>
            <a:br>
              <a:rPr lang="ru-RU" dirty="0" smtClean="0"/>
            </a:br>
            <a:r>
              <a:rPr lang="ru-RU" dirty="0" smtClean="0"/>
              <a:t>2000. - Светска Декларација о образовању за све и Оквир за деловање Дакар </a:t>
            </a:r>
            <a:br>
              <a:rPr lang="ru-RU" dirty="0" smtClean="0"/>
            </a:br>
            <a:r>
              <a:rPr lang="ru-RU" dirty="0" smtClean="0"/>
              <a:t>2000. - Миленијумски развојни циљеви </a:t>
            </a:r>
            <a:br>
              <a:rPr lang="ru-RU" dirty="0" smtClean="0"/>
            </a:br>
            <a:r>
              <a:rPr lang="ru-RU" dirty="0" smtClean="0"/>
              <a:t>2001. - Образовање за све (ЕФА) / Образовање за све </a:t>
            </a:r>
            <a:br>
              <a:rPr lang="ru-RU" dirty="0" smtClean="0"/>
            </a:br>
            <a:r>
              <a:rPr lang="ru-RU" dirty="0" smtClean="0"/>
              <a:t>2007. - Конвенција УН-а о правима особа са инвалидитетом</a:t>
            </a:r>
            <a:endParaRPr lang="sr-Cyrl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81" y="484189"/>
            <a:ext cx="7543800" cy="582611"/>
          </a:xfrm>
        </p:spPr>
        <p:txBody>
          <a:bodyPr>
            <a:normAutofit/>
          </a:bodyPr>
          <a:lstStyle/>
          <a:p>
            <a:pPr algn="ctr"/>
            <a:r>
              <a:rPr lang="sr-Cyrl-RS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домаћа законска регулатива</a:t>
            </a:r>
            <a:endParaRPr lang="sr-Cyrl-RS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481" y="1219200"/>
            <a:ext cx="7543800" cy="4953000"/>
          </a:xfrm>
        </p:spPr>
        <p:txBody>
          <a:bodyPr/>
          <a:lstStyle/>
          <a:p>
            <a:r>
              <a:rPr lang="ru-RU" dirty="0" smtClean="0"/>
              <a:t>2003.-  Стратегија за смањење сиромаштва; </a:t>
            </a:r>
          </a:p>
          <a:p>
            <a:r>
              <a:rPr lang="ru-RU" dirty="0" smtClean="0"/>
              <a:t>2004. -Национални план за Акције за децу;</a:t>
            </a:r>
          </a:p>
          <a:p>
            <a:r>
              <a:rPr lang="ru-RU" dirty="0" smtClean="0"/>
              <a:t>2006. -Национални миленијумски циљеви развоја у Републици Србији; </a:t>
            </a:r>
          </a:p>
          <a:p>
            <a:r>
              <a:rPr lang="ru-RU" dirty="0" smtClean="0"/>
              <a:t>2009. - Стратегија за унапређивање положаја Рома у Републици Србији;</a:t>
            </a:r>
          </a:p>
          <a:p>
            <a:r>
              <a:rPr lang="ru-RU" dirty="0" smtClean="0"/>
              <a:t>2009., 2011., 2013. - Закон о </a:t>
            </a:r>
            <a:br>
              <a:rPr lang="ru-RU" dirty="0" smtClean="0"/>
            </a:br>
            <a:r>
              <a:rPr lang="ru-RU" dirty="0" smtClean="0"/>
              <a:t>основама система образовања и васпитања;</a:t>
            </a:r>
          </a:p>
          <a:p>
            <a:r>
              <a:rPr lang="ru-RU" dirty="0" smtClean="0"/>
              <a:t>2010. -Правилник о додатној образовној, здравственој и социјалној подршци детету и ученику;</a:t>
            </a:r>
          </a:p>
          <a:p>
            <a:r>
              <a:rPr lang="ru-RU" dirty="0" smtClean="0"/>
              <a:t>2010. - Правилник о ближим упутствима за утврђивање права на индивидуални образовни план његову примену и вредновање;</a:t>
            </a:r>
          </a:p>
          <a:p>
            <a:r>
              <a:rPr lang="ru-RU" dirty="0" smtClean="0"/>
              <a:t>2010. - Правилник о програму обуке педагошког асистента.</a:t>
            </a:r>
            <a:endParaRPr lang="sr-Cyrl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altLang="en-US" sz="7200" dirty="0" smtClean="0">
                <a:latin typeface="Haettenschweiler" pitchFamily="34" charset="0"/>
              </a:rPr>
              <a:t>изазови инклузивном образовању у србији</a:t>
            </a:r>
            <a:endParaRPr lang="en-US" altLang="en-US" sz="7200" dirty="0" smtClean="0">
              <a:latin typeface="Haettenschweiler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изазови</a:t>
            </a: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     Компетенције наставника за инклузивно образовање </a:t>
            </a:r>
          </a:p>
          <a:p>
            <a:pPr>
              <a:buFont typeface="Wingdings" pitchFamily="2" charset="2"/>
              <a:buChar char="q"/>
            </a:pPr>
            <a:endParaRPr lang="ru-RU" dirty="0" smtClean="0"/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    Отпори средине (вршњаци, родитељи, наставници ...) </a:t>
            </a:r>
          </a:p>
          <a:p>
            <a:pPr>
              <a:buFont typeface="Wingdings" pitchFamily="2" charset="2"/>
              <a:buChar char="q"/>
            </a:pPr>
            <a:endParaRPr lang="ru-RU" dirty="0" smtClean="0"/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    Карактеристике образовног </a:t>
            </a:r>
          </a:p>
          <a:p>
            <a:pPr>
              <a:buNone/>
            </a:pPr>
            <a:r>
              <a:rPr lang="ru-RU" dirty="0" smtClean="0"/>
              <a:t>        система (ригидан курикулум, </a:t>
            </a:r>
          </a:p>
          <a:p>
            <a:pPr>
              <a:buNone/>
            </a:pPr>
            <a:r>
              <a:rPr lang="ru-RU" dirty="0" smtClean="0"/>
              <a:t>        такмичарска атмосфера, </a:t>
            </a:r>
          </a:p>
          <a:p>
            <a:pPr>
              <a:buNone/>
            </a:pPr>
            <a:r>
              <a:rPr lang="ru-RU" dirty="0" smtClean="0"/>
              <a:t>        велика одељења, недостатак опреме ...)</a:t>
            </a:r>
            <a:endParaRPr lang="sr-Cyrl-RS" dirty="0"/>
          </a:p>
        </p:txBody>
      </p:sp>
      <p:pic>
        <p:nvPicPr>
          <p:cNvPr id="4" name="Content Placeholder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96000" y="4038600"/>
            <a:ext cx="2382837" cy="25026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подршка</a:t>
            </a: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     Мрежа подршке инклузивном образовању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    Модел школе 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    Ресурс школе 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    Стручни Тим за инклузивно образовање Тим за пружање   додатне подршке ученику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    Педагошки асистенти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    Лични пратиоци 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    НВО сектор    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    Иницијално образовање и професионални развој      наставника 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    Интерресорна комисија        </a:t>
            </a:r>
            <a:endParaRPr lang="sr-Cyrl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7"/>
          <p:cNvSpPr>
            <a:spLocks noGrp="1"/>
          </p:cNvSpPr>
          <p:nvPr>
            <p:ph type="title" idx="4294967295"/>
          </p:nvPr>
        </p:nvSpPr>
        <p:spPr>
          <a:xfrm>
            <a:off x="304800" y="273050"/>
            <a:ext cx="7723188" cy="94615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300" b="1" dirty="0" smtClean="0"/>
              <a:t/>
            </a:r>
            <a:br>
              <a:rPr lang="en-US" sz="1300" b="1" dirty="0" smtClean="0"/>
            </a:br>
            <a:r>
              <a:rPr lang="en-US" sz="1300" b="1" dirty="0" smtClean="0"/>
              <a:t/>
            </a:r>
            <a:br>
              <a:rPr lang="en-US" sz="1300" b="1" dirty="0" smtClean="0"/>
            </a:br>
            <a:r>
              <a:rPr lang="en-US" sz="1300" b="1" dirty="0" smtClean="0"/>
              <a:t/>
            </a:r>
            <a:br>
              <a:rPr lang="en-US" sz="1300" b="1" dirty="0" smtClean="0"/>
            </a:br>
            <a:r>
              <a:rPr lang="en-US" sz="1300" b="1" dirty="0" smtClean="0"/>
              <a:t/>
            </a:r>
            <a:br>
              <a:rPr lang="en-US" sz="1300" b="1" dirty="0" smtClean="0"/>
            </a:br>
            <a:r>
              <a:rPr lang="en-US" sz="1300" b="1" dirty="0" smtClean="0"/>
              <a:t/>
            </a:r>
            <a:br>
              <a:rPr lang="en-US" sz="1300" b="1" dirty="0" smtClean="0"/>
            </a:br>
            <a:r>
              <a:rPr lang="sr-Cyrl-RS" sz="31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СТАЊЕ У СРБИЈИ ДО 2009. ГОДИНЕ</a:t>
            </a:r>
            <a:r>
              <a:rPr lang="en-US" sz="1300" b="1" dirty="0" smtClean="0"/>
              <a:t/>
            </a:r>
            <a:br>
              <a:rPr lang="en-US" sz="1300" b="1" dirty="0" smtClean="0"/>
            </a:br>
            <a:r>
              <a:rPr lang="en-US" sz="1300" b="1" dirty="0" smtClean="0"/>
              <a:t/>
            </a:r>
            <a:br>
              <a:rPr lang="en-US" sz="1300" b="1" dirty="0" smtClean="0"/>
            </a:br>
            <a:r>
              <a:rPr lang="en-US" sz="1300" b="1" dirty="0" smtClean="0"/>
              <a:t/>
            </a:r>
            <a:br>
              <a:rPr lang="en-US" sz="1300" b="1" dirty="0" smtClean="0"/>
            </a:br>
            <a:r>
              <a:rPr lang="en-US" sz="1300" b="1" dirty="0" smtClean="0"/>
              <a:t/>
            </a:r>
            <a:br>
              <a:rPr lang="en-US" sz="1300" b="1" dirty="0" smtClean="0"/>
            </a:br>
            <a:r>
              <a:rPr lang="sr-Latn-CS" sz="1300" b="1" dirty="0" smtClean="0"/>
              <a:t/>
            </a:r>
            <a:br>
              <a:rPr lang="sr-Latn-CS" sz="1300" b="1" dirty="0" smtClean="0"/>
            </a:br>
            <a:endParaRPr lang="en-US" sz="1400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627" name="Slide Number Placeholder 6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endParaRPr lang="el-GR" sz="1200" b="1" dirty="0">
              <a:solidFill>
                <a:srgbClr val="898989"/>
              </a:solidFill>
              <a:ea typeface="MS PGothic" pitchFamily="34" charset="-128"/>
            </a:endParaRPr>
          </a:p>
        </p:txBody>
      </p:sp>
      <p:sp>
        <p:nvSpPr>
          <p:cNvPr id="26628" name="AutoShape 14"/>
          <p:cNvSpPr>
            <a:spLocks noChangeArrowheads="1"/>
          </p:cNvSpPr>
          <p:nvPr/>
        </p:nvSpPr>
        <p:spPr bwMode="auto">
          <a:xfrm>
            <a:off x="4791075" y="1785938"/>
            <a:ext cx="611188" cy="8223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sr-Cyrl-RS"/>
          </a:p>
        </p:txBody>
      </p:sp>
      <p:sp>
        <p:nvSpPr>
          <p:cNvPr id="26629" name="AutoShape 14"/>
          <p:cNvSpPr>
            <a:spLocks noChangeArrowheads="1"/>
          </p:cNvSpPr>
          <p:nvPr/>
        </p:nvSpPr>
        <p:spPr bwMode="auto">
          <a:xfrm>
            <a:off x="4827588" y="3465513"/>
            <a:ext cx="611187" cy="8223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sr-Cyrl-RS"/>
          </a:p>
        </p:txBody>
      </p:sp>
      <p:sp>
        <p:nvSpPr>
          <p:cNvPr id="26630" name="AutoShape 14"/>
          <p:cNvSpPr>
            <a:spLocks noChangeArrowheads="1"/>
          </p:cNvSpPr>
          <p:nvPr/>
        </p:nvSpPr>
        <p:spPr bwMode="auto">
          <a:xfrm>
            <a:off x="4754563" y="5437188"/>
            <a:ext cx="611187" cy="8223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sr-Cyrl-RS"/>
          </a:p>
        </p:txBody>
      </p:sp>
      <p:sp>
        <p:nvSpPr>
          <p:cNvPr id="8200" name="AutoShape 21"/>
          <p:cNvSpPr>
            <a:spLocks noChangeArrowheads="1"/>
          </p:cNvSpPr>
          <p:nvPr/>
        </p:nvSpPr>
        <p:spPr bwMode="auto">
          <a:xfrm>
            <a:off x="920751" y="1311275"/>
            <a:ext cx="2508250" cy="1345049"/>
          </a:xfrm>
          <a:prstGeom prst="rightArrow">
            <a:avLst>
              <a:gd name="adj1" fmla="val 50000"/>
              <a:gd name="adj2" fmla="val 31604"/>
            </a:avLst>
          </a:prstGeom>
          <a:solidFill>
            <a:srgbClr val="0875B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sr-Cyrl-RS" dirty="0" smtClean="0">
                <a:latin typeface="Arial" pitchFamily="34" charset="0"/>
                <a:ea typeface="MS PGothic" pitchFamily="34" charset="-128"/>
              </a:rPr>
              <a:t>Редовна школа</a:t>
            </a:r>
            <a:endParaRPr lang="sr-Cyrl-CS" dirty="0">
              <a:latin typeface="Arial" pitchFamily="34" charset="0"/>
              <a:ea typeface="MS PGothic" pitchFamily="34" charset="-128"/>
            </a:endParaRPr>
          </a:p>
          <a:p>
            <a:pPr algn="ctr">
              <a:defRPr/>
            </a:pPr>
            <a:endParaRPr lang="en-US" sz="2000" b="1" dirty="0">
              <a:solidFill>
                <a:schemeClr val="bg1"/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8201" name="AutoShape 22"/>
          <p:cNvSpPr>
            <a:spLocks noChangeArrowheads="1"/>
          </p:cNvSpPr>
          <p:nvPr/>
        </p:nvSpPr>
        <p:spPr bwMode="auto">
          <a:xfrm>
            <a:off x="957263" y="4718050"/>
            <a:ext cx="2624137" cy="1646634"/>
          </a:xfrm>
          <a:prstGeom prst="rightArrow">
            <a:avLst>
              <a:gd name="adj1" fmla="val 55667"/>
              <a:gd name="adj2" fmla="val 39389"/>
            </a:avLst>
          </a:prstGeom>
          <a:solidFill>
            <a:srgbClr val="0875B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sr-Cyrl-RS" dirty="0" smtClean="0">
                <a:latin typeface="Arial" pitchFamily="34" charset="0"/>
                <a:ea typeface="MS PGothic" pitchFamily="34" charset="-128"/>
              </a:rPr>
              <a:t>Неедукабилно, остаје код куће</a:t>
            </a:r>
            <a:endParaRPr lang="sr-Cyrl-CS" dirty="0">
              <a:latin typeface="Arial" pitchFamily="34" charset="0"/>
              <a:ea typeface="MS PGothic" pitchFamily="34" charset="-128"/>
            </a:endParaRPr>
          </a:p>
          <a:p>
            <a:pPr algn="ctr">
              <a:defRPr/>
            </a:pPr>
            <a:endParaRPr lang="en-US" b="1" dirty="0">
              <a:solidFill>
                <a:schemeClr val="bg1"/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8202" name="AutoShape 23"/>
          <p:cNvSpPr>
            <a:spLocks noChangeArrowheads="1"/>
          </p:cNvSpPr>
          <p:nvPr/>
        </p:nvSpPr>
        <p:spPr bwMode="auto">
          <a:xfrm>
            <a:off x="920750" y="3136901"/>
            <a:ext cx="2432050" cy="1646634"/>
          </a:xfrm>
          <a:prstGeom prst="rightArrow">
            <a:avLst>
              <a:gd name="adj1" fmla="val 55667"/>
              <a:gd name="adj2" fmla="val 36815"/>
            </a:avLst>
          </a:prstGeom>
          <a:solidFill>
            <a:srgbClr val="0875B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sr-Cyrl-RS" dirty="0" smtClean="0">
                <a:latin typeface="Arial" pitchFamily="34" charset="0"/>
                <a:ea typeface="MS PGothic" pitchFamily="34" charset="-128"/>
              </a:rPr>
              <a:t>Специјална школа</a:t>
            </a:r>
            <a:endParaRPr lang="sr-Latn-ME" dirty="0">
              <a:latin typeface="Arial" pitchFamily="34" charset="0"/>
              <a:ea typeface="MS PGothic" pitchFamily="34" charset="-128"/>
            </a:endParaRPr>
          </a:p>
          <a:p>
            <a:pPr algn="ctr">
              <a:defRPr/>
            </a:pPr>
            <a:endParaRPr lang="sr-Cyrl-CS" sz="18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MS PGothic" pitchFamily="34" charset="-128"/>
            </a:endParaRP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5995988" y="1274762"/>
            <a:ext cx="2190750" cy="1474601"/>
            <a:chOff x="4320" y="912"/>
            <a:chExt cx="1152" cy="244"/>
          </a:xfrm>
        </p:grpSpPr>
        <p:sp>
          <p:nvSpPr>
            <p:cNvPr id="26641" name="AutoShape 25"/>
            <p:cNvSpPr>
              <a:spLocks noChangeArrowheads="1"/>
            </p:cNvSpPr>
            <p:nvPr/>
          </p:nvSpPr>
          <p:spPr bwMode="auto">
            <a:xfrm>
              <a:off x="4320" y="912"/>
              <a:ext cx="1152" cy="244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sr-Latn-CS"/>
            </a:p>
          </p:txBody>
        </p:sp>
        <p:sp>
          <p:nvSpPr>
            <p:cNvPr id="26642" name="Text Box 26"/>
            <p:cNvSpPr txBox="1">
              <a:spLocks noChangeArrowheads="1"/>
            </p:cNvSpPr>
            <p:nvPr/>
          </p:nvSpPr>
          <p:spPr bwMode="auto">
            <a:xfrm>
              <a:off x="4580" y="912"/>
              <a:ext cx="690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sr-Cyrl-RS" sz="1600" dirty="0" smtClean="0">
                  <a:solidFill>
                    <a:srgbClr val="000099"/>
                  </a:solidFill>
                  <a:latin typeface="Arial Narrow" pitchFamily="34" charset="0"/>
                  <a:ea typeface="MS PGothic" pitchFamily="34" charset="-128"/>
                </a:rPr>
                <a:t>Намењено углавном деци типичног развоја</a:t>
              </a:r>
              <a:endParaRPr lang="en-US" sz="1600" dirty="0">
                <a:solidFill>
                  <a:srgbClr val="000099"/>
                </a:solidFill>
                <a:latin typeface="Arial Narrow" pitchFamily="34" charset="0"/>
                <a:ea typeface="MS PGothic" pitchFamily="34" charset="-128"/>
              </a:endParaRPr>
            </a:p>
          </p:txBody>
        </p:sp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6142038" y="3246438"/>
            <a:ext cx="2081212" cy="1295400"/>
            <a:chOff x="4320" y="1968"/>
            <a:chExt cx="1152" cy="816"/>
          </a:xfrm>
        </p:grpSpPr>
        <p:sp>
          <p:nvSpPr>
            <p:cNvPr id="26639" name="AutoShape 28"/>
            <p:cNvSpPr>
              <a:spLocks noChangeArrowheads="1"/>
            </p:cNvSpPr>
            <p:nvPr/>
          </p:nvSpPr>
          <p:spPr bwMode="auto">
            <a:xfrm>
              <a:off x="4320" y="1968"/>
              <a:ext cx="1152" cy="816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sr-Latn-CS"/>
            </a:p>
          </p:txBody>
        </p:sp>
        <p:sp>
          <p:nvSpPr>
            <p:cNvPr id="26640" name="Text Box 29"/>
            <p:cNvSpPr txBox="1">
              <a:spLocks noChangeArrowheads="1"/>
            </p:cNvSpPr>
            <p:nvPr/>
          </p:nvSpPr>
          <p:spPr bwMode="auto">
            <a:xfrm>
              <a:off x="4534" y="2016"/>
              <a:ext cx="782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sr-Cyrl-RS" sz="1600" dirty="0" smtClean="0">
                  <a:solidFill>
                    <a:srgbClr val="000099"/>
                  </a:solidFill>
                  <a:latin typeface="Arial Narrow" pitchFamily="34" charset="0"/>
                  <a:ea typeface="MS PGothic" pitchFamily="34" charset="-128"/>
                </a:rPr>
                <a:t>Дете често одвојено од породице и вршњака</a:t>
              </a:r>
              <a:endParaRPr lang="en-US" sz="1600" dirty="0">
                <a:solidFill>
                  <a:srgbClr val="000099"/>
                </a:solidFill>
                <a:latin typeface="Arial Narrow" pitchFamily="34" charset="0"/>
                <a:ea typeface="MS PGothic" pitchFamily="34" charset="-128"/>
              </a:endParaRPr>
            </a:p>
          </p:txBody>
        </p:sp>
      </p:grpSp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6178550" y="5181600"/>
            <a:ext cx="2117725" cy="1295400"/>
            <a:chOff x="4320" y="2976"/>
            <a:chExt cx="1152" cy="816"/>
          </a:xfrm>
        </p:grpSpPr>
        <p:sp>
          <p:nvSpPr>
            <p:cNvPr id="26637" name="AutoShape 31"/>
            <p:cNvSpPr>
              <a:spLocks noChangeArrowheads="1"/>
            </p:cNvSpPr>
            <p:nvPr/>
          </p:nvSpPr>
          <p:spPr bwMode="auto">
            <a:xfrm>
              <a:off x="4320" y="2976"/>
              <a:ext cx="1152" cy="816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sr-Latn-CS"/>
            </a:p>
          </p:txBody>
        </p:sp>
        <p:sp>
          <p:nvSpPr>
            <p:cNvPr id="26638" name="Text Box 32"/>
            <p:cNvSpPr txBox="1">
              <a:spLocks noChangeArrowheads="1"/>
            </p:cNvSpPr>
            <p:nvPr/>
          </p:nvSpPr>
          <p:spPr bwMode="auto">
            <a:xfrm>
              <a:off x="4519" y="3101"/>
              <a:ext cx="794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sr-Cyrl-RS" sz="1800" dirty="0" smtClean="0">
                  <a:solidFill>
                    <a:srgbClr val="000099"/>
                  </a:solidFill>
                  <a:latin typeface="Arial Narrow" pitchFamily="34" charset="0"/>
                  <a:ea typeface="MS PGothic" pitchFamily="34" charset="-128"/>
                </a:rPr>
                <a:t>Потпуна социјална искљученост</a:t>
              </a:r>
              <a:endParaRPr lang="en-US" sz="1800" dirty="0">
                <a:solidFill>
                  <a:srgbClr val="000099"/>
                </a:solidFill>
                <a:latin typeface="Arial Narrow" pitchFamily="34" charset="0"/>
                <a:ea typeface="MS PGothic" pitchFamily="34" charset="-128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статистика</a:t>
            </a: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endParaRPr lang="sr-Cyrl-RS" dirty="0"/>
          </a:p>
        </p:txBody>
      </p:sp>
      <p:pic>
        <p:nvPicPr>
          <p:cNvPr id="1028" name="Picture 4" descr="C:\Users\Kompjuter\AppData\Local\Microsoft\Windows\Temporary Internet Files\Content.IE5\GKUGUTW9\c6ECF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981200"/>
            <a:ext cx="5791200" cy="43524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81" y="484189"/>
            <a:ext cx="7543800" cy="811211"/>
          </a:xfrm>
        </p:spPr>
        <p:txBody>
          <a:bodyPr>
            <a:normAutofit/>
          </a:bodyPr>
          <a:lstStyle/>
          <a:p>
            <a:pPr algn="ctr"/>
            <a:r>
              <a:rPr lang="sr-Cyrl-R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стање у србији до 2009. године</a:t>
            </a:r>
            <a:endParaRPr lang="sr-Cyrl-RS" sz="3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481" y="1524000"/>
            <a:ext cx="7543800" cy="46482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endParaRPr lang="ru-RU" dirty="0" smtClean="0"/>
          </a:p>
          <a:p>
            <a:pPr>
              <a:buFont typeface="Wingdings" pitchFamily="2" charset="2"/>
              <a:buChar char="q"/>
            </a:pPr>
            <a:endParaRPr lang="ru-RU" dirty="0" smtClean="0"/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    95% деце у Србији у систему обавезног образовања 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    2/3 деце комби систем су деца ромске националности 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    80% деце у специјалним школама су ученици ромске  националности (УНИЦЕФ, 2002.) 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   85% деце са сметњама у развоју ван образовног система (УНИЦЕФ, 2001.) 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   Деца у институцијама социјалне заштите</a:t>
            </a:r>
            <a:endParaRPr lang="sr-Cyrl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81" y="484189"/>
            <a:ext cx="7543800" cy="963611"/>
          </a:xfrm>
        </p:spPr>
        <p:txBody>
          <a:bodyPr>
            <a:normAutofit/>
          </a:bodyPr>
          <a:lstStyle/>
          <a:p>
            <a:pPr algn="ctr"/>
            <a:r>
              <a:rPr lang="sr-Cyrl-RS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закон о основама системА ОБРАЗОВАЊА И ВАСПИТАЊА (2009)</a:t>
            </a:r>
            <a:endParaRPr lang="sr-Cyrl-RS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481" y="1447800"/>
            <a:ext cx="7543800" cy="4724400"/>
          </a:xfrm>
        </p:spPr>
        <p:txBody>
          <a:bodyPr/>
          <a:lstStyle/>
          <a:p>
            <a:endParaRPr lang="sr-Cyrl-RS" dirty="0" smtClean="0"/>
          </a:p>
          <a:p>
            <a:endParaRPr lang="sr-Cyrl-RS" dirty="0" smtClean="0"/>
          </a:p>
          <a:p>
            <a:r>
              <a:rPr lang="sr-Cyrl-RS" dirty="0" smtClean="0"/>
              <a:t>1. Свако дете има право на образовање</a:t>
            </a:r>
          </a:p>
          <a:p>
            <a:r>
              <a:rPr lang="sr-Cyrl-RS" dirty="0" smtClean="0"/>
              <a:t>2. Интерресорна комисија</a:t>
            </a:r>
          </a:p>
          <a:p>
            <a:r>
              <a:rPr lang="sr-Cyrl-RS" dirty="0" smtClean="0"/>
              <a:t>3. Додатна подршка детету са сметњама у развоју</a:t>
            </a:r>
          </a:p>
          <a:p>
            <a:r>
              <a:rPr lang="sr-Cyrl-RS" dirty="0" smtClean="0"/>
              <a:t>4. Индивидуални образовни план</a:t>
            </a:r>
          </a:p>
          <a:p>
            <a:r>
              <a:rPr lang="sr-Cyrl-RS" dirty="0" smtClean="0"/>
              <a:t>5. Родитељи/старатељи су партнери</a:t>
            </a:r>
            <a:endParaRPr lang="sr-Cyrl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81" y="484189"/>
            <a:ext cx="7543800" cy="735011"/>
          </a:xfrm>
        </p:spPr>
        <p:txBody>
          <a:bodyPr>
            <a:normAutofit/>
          </a:bodyPr>
          <a:lstStyle/>
          <a:p>
            <a:r>
              <a:rPr lang="sr-Cyrl-RS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1. Свако дете има право на образовање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481" y="1447800"/>
            <a:ext cx="7543800" cy="4724400"/>
          </a:xfrm>
        </p:spPr>
        <p:txBody>
          <a:bodyPr/>
          <a:lstStyle/>
          <a:p>
            <a:endParaRPr lang="sr-Cyrl-RS" dirty="0" smtClean="0"/>
          </a:p>
          <a:p>
            <a:endParaRPr lang="sr-Cyrl-RS" dirty="0" smtClean="0"/>
          </a:p>
          <a:p>
            <a:r>
              <a:rPr lang="sr-Cyrl-RS" dirty="0" smtClean="0"/>
              <a:t>- Без дискриминације</a:t>
            </a:r>
          </a:p>
          <a:p>
            <a:r>
              <a:rPr lang="sr-Cyrl-RS" dirty="0" smtClean="0"/>
              <a:t>-Уважавање потенцијала</a:t>
            </a:r>
          </a:p>
          <a:p>
            <a:r>
              <a:rPr lang="sr-Cyrl-RS" dirty="0" smtClean="0"/>
              <a:t>-Једнаке шансе</a:t>
            </a:r>
          </a:p>
          <a:p>
            <a:r>
              <a:rPr lang="sr-Cyrl-RS" dirty="0" smtClean="0"/>
              <a:t>-Развијање капацитета до “максимума”</a:t>
            </a:r>
          </a:p>
          <a:p>
            <a:r>
              <a:rPr lang="sr-Cyrl-RS" dirty="0" smtClean="0"/>
              <a:t>-Пружање подршке неупадљиво</a:t>
            </a:r>
          </a:p>
          <a:p>
            <a:r>
              <a:rPr lang="sr-Cyrl-RS" dirty="0" smtClean="0"/>
              <a:t>...........</a:t>
            </a:r>
            <a:endParaRPr lang="sr-Cyrl-RS" dirty="0"/>
          </a:p>
        </p:txBody>
      </p:sp>
      <p:pic>
        <p:nvPicPr>
          <p:cNvPr id="4" name="Picture 4" descr="hom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3048000"/>
            <a:ext cx="3352800" cy="313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3200" dirty="0" smtClean="0">
                <a:solidFill>
                  <a:srgbClr val="FF0000"/>
                </a:solidFill>
              </a:rPr>
              <a:t>Након што је дете уписано у вртић/ школу васпитач/ наставник</a:t>
            </a:r>
            <a:endParaRPr lang="sr-Cyrl-R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Cyrl-RS" dirty="0" smtClean="0"/>
          </a:p>
          <a:p>
            <a:r>
              <a:rPr lang="sr-Cyrl-RS" dirty="0" smtClean="0"/>
              <a:t>         ПРАТЕ РАЗВОЈ И НАПРЕДОВАЊЕ ДЕТЕТА</a:t>
            </a:r>
          </a:p>
          <a:p>
            <a:endParaRPr lang="sr-Cyrl-RS" dirty="0" smtClean="0"/>
          </a:p>
          <a:p>
            <a:r>
              <a:rPr lang="sr-Cyrl-RS" dirty="0" smtClean="0"/>
              <a:t>        ПРИКУПЉАЈУ ДОКУМЕНТАЦИЈУ</a:t>
            </a:r>
          </a:p>
          <a:p>
            <a:endParaRPr lang="sr-Cyrl-RS" dirty="0" smtClean="0"/>
          </a:p>
          <a:p>
            <a:r>
              <a:rPr lang="sr-Cyrl-RS" dirty="0" smtClean="0"/>
              <a:t>         ИЗРАЂУЈУ ПЕДАГОШКИ ПРОФИЛ ДЕТЕТА</a:t>
            </a:r>
            <a:endParaRPr lang="sr-Cyrl-RS" dirty="0"/>
          </a:p>
        </p:txBody>
      </p:sp>
      <p:sp>
        <p:nvSpPr>
          <p:cNvPr id="4" name="Oval 3"/>
          <p:cNvSpPr/>
          <p:nvPr/>
        </p:nvSpPr>
        <p:spPr>
          <a:xfrm>
            <a:off x="1066800" y="25908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5" name="Oval 4"/>
          <p:cNvSpPr/>
          <p:nvPr/>
        </p:nvSpPr>
        <p:spPr>
          <a:xfrm>
            <a:off x="1066800" y="34290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6" name="Oval 5"/>
          <p:cNvSpPr/>
          <p:nvPr/>
        </p:nvSpPr>
        <p:spPr>
          <a:xfrm>
            <a:off x="1066800" y="41910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3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2. Интерресорна комисија</a:t>
            </a:r>
            <a:r>
              <a:rPr lang="sr-Cyrl-RS" dirty="0" smtClean="0"/>
              <a:t/>
            </a:r>
            <a:br>
              <a:rPr lang="sr-Cyrl-RS" dirty="0" smtClean="0"/>
            </a:br>
            <a:endParaRPr lang="sr-Cyrl-R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838199" y="1524000"/>
            <a:ext cx="7508081" cy="3886200"/>
          </a:xfrm>
        </p:spPr>
        <p:txBody>
          <a:bodyPr/>
          <a:lstStyle/>
          <a:p>
            <a:r>
              <a:rPr lang="uz-Cyrl-UZ" dirty="0" smtClean="0"/>
              <a:t>Комисију чине три стална члана и то представник система</a:t>
            </a:r>
            <a:endParaRPr lang="en-US" dirty="0" smtClean="0">
              <a:latin typeface="Rockwell" pitchFamily="18" charset="0"/>
            </a:endParaRPr>
          </a:p>
          <a:p>
            <a:r>
              <a:rPr lang="uz-Cyrl-UZ" dirty="0" smtClean="0"/>
              <a:t> </a:t>
            </a:r>
            <a:r>
              <a:rPr lang="en-US" dirty="0" smtClean="0">
                <a:latin typeface="Rockwell" pitchFamily="18" charset="0"/>
              </a:rPr>
              <a:t>1. </a:t>
            </a:r>
            <a:r>
              <a:rPr lang="uz-Cyrl-UZ" dirty="0" smtClean="0"/>
              <a:t>здравствене заштите (педијатар),</a:t>
            </a:r>
            <a:endParaRPr lang="en-US" dirty="0" smtClean="0">
              <a:latin typeface="Rockwell" pitchFamily="18" charset="0"/>
            </a:endParaRPr>
          </a:p>
          <a:p>
            <a:r>
              <a:rPr lang="en-US" dirty="0" smtClean="0">
                <a:latin typeface="Rockwell" pitchFamily="18" charset="0"/>
              </a:rPr>
              <a:t>2.</a:t>
            </a:r>
            <a:r>
              <a:rPr lang="uz-Cyrl-UZ" dirty="0" smtClean="0"/>
              <a:t> образовно-васпитног система (школски психолог) и</a:t>
            </a:r>
            <a:endParaRPr lang="en-US" dirty="0" smtClean="0">
              <a:latin typeface="Rockwell" pitchFamily="18" charset="0"/>
            </a:endParaRPr>
          </a:p>
          <a:p>
            <a:r>
              <a:rPr lang="en-US" dirty="0" smtClean="0">
                <a:latin typeface="Rockwell" pitchFamily="18" charset="0"/>
              </a:rPr>
              <a:t>3. </a:t>
            </a:r>
            <a:r>
              <a:rPr lang="uz-Cyrl-UZ" dirty="0" smtClean="0"/>
              <a:t> социјалне заштите (стручни радник на пословима социјалног рада), </a:t>
            </a:r>
          </a:p>
          <a:p>
            <a:endParaRPr lang="en-US" dirty="0" smtClean="0">
              <a:latin typeface="Rockwell" pitchFamily="18" charset="0"/>
            </a:endParaRPr>
          </a:p>
          <a:p>
            <a:r>
              <a:rPr lang="en-US" dirty="0" smtClean="0">
                <a:latin typeface="Rockwell" pitchFamily="18" charset="0"/>
              </a:rPr>
              <a:t>4. </a:t>
            </a:r>
            <a:r>
              <a:rPr lang="uz-Cyrl-UZ" dirty="0" smtClean="0"/>
              <a:t>два повремена члана (стручњака) који најбоље познају прилике у породици и</a:t>
            </a:r>
            <a:endParaRPr lang="en-US" dirty="0" smtClean="0">
              <a:latin typeface="Rockwell" pitchFamily="18" charset="0"/>
            </a:endParaRPr>
          </a:p>
          <a:p>
            <a:r>
              <a:rPr lang="en-US" dirty="0" smtClean="0">
                <a:latin typeface="Rockwell" pitchFamily="18" charset="0"/>
              </a:rPr>
              <a:t>5. </a:t>
            </a:r>
            <a:r>
              <a:rPr lang="uz-Cyrl-UZ" dirty="0" smtClean="0"/>
              <a:t> координатор као представник општинске управе (чија је улога углавном администаративног карактера)</a:t>
            </a:r>
            <a:endParaRPr lang="sr-Cyrl-RS" dirty="0"/>
          </a:p>
        </p:txBody>
      </p:sp>
      <p:pic>
        <p:nvPicPr>
          <p:cNvPr id="11" name="Picture 7" descr="C:\Users\Kompjuter\AppData\Local\Microsoft\Windows\Temporary Internet Files\Content.IE5\R79XN7QT\MC900297565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5257800"/>
            <a:ext cx="2262187" cy="14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146304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l-PL" sz="2200" dirty="0" smtClean="0"/>
              <a:t/>
            </a:r>
            <a:br>
              <a:rPr lang="pl-PL" sz="2200" dirty="0" smtClean="0"/>
            </a:br>
            <a:r>
              <a:rPr lang="sr-Cyrl-RS" sz="2200" dirty="0" smtClean="0">
                <a:solidFill>
                  <a:srgbClr val="C00000"/>
                </a:solidFill>
              </a:rPr>
              <a:t>Мишљење интерресорне комисије за процену потреба за додатном образовном, социјалном и здравственом подршком неопходно је:</a:t>
            </a: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■ </a:t>
            </a: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Када су у установи (вртићу/школи) за примену индивидуалног образовног плана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потребна финансијска средства ( нпр. архитектонско прилагођавање окружења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набавка прилагођених уџбеника и наставних материјала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додатна обука за запослене у установи и сл.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vi-VN" b="1" dirty="0" smtClean="0">
                <a:latin typeface="Times New Roman" pitchFamily="18" charset="0"/>
                <a:cs typeface="Times New Roman" pitchFamily="18" charset="0"/>
              </a:rPr>
              <a:t>■ </a:t>
            </a: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Када се за дете израђује и примењују индивидуални образовни план по измењеном програму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измењени стандарди образовања и васпитања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измена садржаја, обима наставног програма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■ </a:t>
            </a: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Када се дете уписује у школу за образовање ученика/ца са сметњама у развоју</a:t>
            </a:r>
            <a:endParaRPr lang="sr-Cyrl-R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81" y="0"/>
            <a:ext cx="7543800" cy="838200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latin typeface="Andalus" pitchFamily="18" charset="-78"/>
                <a:cs typeface="Andalus" pitchFamily="18" charset="-78"/>
              </a:rPr>
              <a:t>ZAHTEV/INICIJATIVU KOMISIJI ZA PROCENU POTREBA ZA PRUŽANJEM DODATNE OBRAZOVNE, ZDRAVSTVENE ILI SOCIJALNE PODRŠKE DETETU/UČENIKU ZA POKRETANJE POSTUPKA PROCENE</a:t>
            </a:r>
            <a:endParaRPr lang="sr-Cyrl-RS" sz="2000" b="1" dirty="0"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481" y="838200"/>
            <a:ext cx="7579519" cy="6019800"/>
          </a:xfrm>
        </p:spPr>
        <p:txBody>
          <a:bodyPr/>
          <a:lstStyle/>
          <a:p>
            <a:r>
              <a:rPr lang="vi-VN" sz="1400" dirty="0" smtClean="0"/>
              <a:t>Lični podaci o detetu Ime i prezime deteta: ___________________________________________ Datum rođenja: _________________________ JMBG: _______________ </a:t>
            </a:r>
            <a:endParaRPr lang="sr-Cyrl-RS" sz="1400" dirty="0" smtClean="0"/>
          </a:p>
          <a:p>
            <a:r>
              <a:rPr lang="vi-VN" sz="1400" dirty="0" smtClean="0"/>
              <a:t>Mesto i opština rođenja deteta: __________________________________ Boravište deteta (zaokružiti jednu od ponuđenih mogućnosti): a) u porodici roditelja/staratelja b) u hraniteljskoj porodici v) u ustanovi socijalne zaštite Adresa boravišta deteta: ____________________________________ </a:t>
            </a:r>
            <a:endParaRPr lang="sr-Cyrl-RS" sz="1400" dirty="0" smtClean="0"/>
          </a:p>
          <a:p>
            <a:r>
              <a:rPr lang="vi-VN" sz="1400" dirty="0" smtClean="0"/>
              <a:t>Lica za kontakt Kontakt podaci roditelja, staratelja odnosno hranitelja deteta (ime i prezime, adresa, kontakt telefon, imejl) majka: ____________________________ otac: _____________________________ hranitelj: __________________________ staratelj: __________________________ Kontakt podaci za ustanovu koja predlaže postupak procene naziv ustanove: ______________________ sedište: ____________________________ telefon: ____________________________ imejl: ______________________________ ime i prezime zakonskog zastupnika ustanove: ________________________________________ </a:t>
            </a:r>
            <a:endParaRPr lang="sr-Cyrl-RS" sz="1400" dirty="0" smtClean="0"/>
          </a:p>
          <a:p>
            <a:r>
              <a:rPr lang="vi-VN" sz="1400" dirty="0" smtClean="0"/>
              <a:t>Razlozi i obrazloženje predlaganja postupka procene2 Prilozi3 Posebne napomene (npr. tokom postupka procene postoje potrebe za prevodiocem sa maternjeg jezika deteta/roditelja, znakovnog jezika, kao i druge posebne napomene od važnosti za postupak procene): Prijemni pečat (zdravstvene ustanove u kojoj je zaposlen izabrani lekar) Izabrani lekar Ime i prezime: ____________________________________________ </a:t>
            </a:r>
            <a:endParaRPr lang="sr-Cyrl-RS" sz="1400" dirty="0" smtClean="0"/>
          </a:p>
          <a:p>
            <a:r>
              <a:rPr lang="vi-VN" sz="1400" dirty="0" smtClean="0"/>
              <a:t>Kontakt telefon i imejl lekara: ________________________________ Ustanova: _______________________________________________ Adresa ustanove: _________________________________________ Telefon i imejl ustanove: ____________________________________ Datum podnošenja/prosleđivanja zahteva komisiji _________________ Potpis ili faksimil izabranog lekara Pečat zdravstvene ustanove Potpisi </a:t>
            </a:r>
            <a:endParaRPr lang="sr-Cyrl-RS" sz="1400" dirty="0" smtClean="0"/>
          </a:p>
          <a:p>
            <a:r>
              <a:rPr lang="sr-Cyrl-RS" sz="1400" dirty="0" smtClean="0"/>
              <a:t>                                                         </a:t>
            </a:r>
            <a:r>
              <a:rPr lang="vi-VN" sz="1400" dirty="0" smtClean="0"/>
              <a:t>Podnosilac zahteva / davalac saglasnosti Roditelj / staratelj deteta4 ___________________________ (Ime, prezime, JMBG i potpis) Podnosilac inicijative5</a:t>
            </a:r>
            <a:endParaRPr lang="sr-Cyrl-R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81" y="152401"/>
            <a:ext cx="7543800" cy="1295399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+mn-lt"/>
              </a:rPr>
              <a:t>MIŠLJENJE ČLANA KOMISIJE ZA PROCENU POTREBA ZA PRUŽANJEM DODATNE OBRAZOVNE, ZDRAVSTVENE ILI SOCIJALNE PODRŠKE DETETU/UČENIKU</a:t>
            </a:r>
            <a:endParaRPr lang="sr-Cyrl-RS" sz="1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481" y="1447800"/>
            <a:ext cx="7543800" cy="4724400"/>
          </a:xfrm>
        </p:spPr>
        <p:txBody>
          <a:bodyPr/>
          <a:lstStyle/>
          <a:p>
            <a:r>
              <a:rPr lang="vi-VN" dirty="0" smtClean="0"/>
              <a:t>Lični podaci o detetu (popunjava koordinator Komisije)</a:t>
            </a:r>
            <a:endParaRPr lang="sr-Cyrl-RS" dirty="0" smtClean="0"/>
          </a:p>
          <a:p>
            <a:r>
              <a:rPr lang="vi-VN" dirty="0" smtClean="0"/>
              <a:t> Ime i prezime deteta: ___________________________________________ Datum rođenja: _________________________ JMBG: _______________ </a:t>
            </a:r>
            <a:endParaRPr lang="sr-Cyrl-RS" dirty="0" smtClean="0"/>
          </a:p>
          <a:p>
            <a:r>
              <a:rPr lang="vi-VN" dirty="0" smtClean="0"/>
              <a:t>Podaci o članu Komisije Ime i prezime </a:t>
            </a:r>
            <a:endParaRPr lang="sr-Cyrl-RS" dirty="0" smtClean="0"/>
          </a:p>
          <a:p>
            <a:r>
              <a:rPr lang="vi-VN" dirty="0" smtClean="0"/>
              <a:t>Predstavnik sistema </a:t>
            </a:r>
            <a:endParaRPr lang="sr-Cyrl-RS" dirty="0" smtClean="0"/>
          </a:p>
          <a:p>
            <a:r>
              <a:rPr lang="vi-VN" dirty="0" smtClean="0"/>
              <a:t>a) obrazovanja</a:t>
            </a:r>
            <a:endParaRPr lang="sr-Cyrl-RS" dirty="0" smtClean="0"/>
          </a:p>
          <a:p>
            <a:r>
              <a:rPr lang="vi-VN" dirty="0" smtClean="0"/>
              <a:t> b) zdravlja</a:t>
            </a:r>
            <a:endParaRPr lang="sr-Cyrl-RS" dirty="0" smtClean="0"/>
          </a:p>
          <a:p>
            <a:r>
              <a:rPr lang="vi-VN" dirty="0" smtClean="0"/>
              <a:t> c) socijalne zaštite </a:t>
            </a:r>
            <a:endParaRPr lang="sr-Cyrl-RS" dirty="0" smtClean="0"/>
          </a:p>
          <a:p>
            <a:r>
              <a:rPr lang="vi-VN" dirty="0" smtClean="0"/>
              <a:t>Svojstvo </a:t>
            </a:r>
            <a:endParaRPr lang="sr-Cyrl-RS" dirty="0" smtClean="0"/>
          </a:p>
          <a:p>
            <a:r>
              <a:rPr lang="vi-VN" dirty="0" smtClean="0"/>
              <a:t>a) stalni član Komisije</a:t>
            </a:r>
            <a:endParaRPr lang="sr-Cyrl-RS" dirty="0" smtClean="0"/>
          </a:p>
          <a:p>
            <a:r>
              <a:rPr lang="vi-VN" dirty="0" smtClean="0"/>
              <a:t> b) povremeni član Komisije</a:t>
            </a:r>
            <a:endParaRPr lang="sr-Cyrl-R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81" y="304801"/>
            <a:ext cx="7543800" cy="1295399"/>
          </a:xfrm>
        </p:spPr>
        <p:txBody>
          <a:bodyPr>
            <a:normAutofit/>
          </a:bodyPr>
          <a:lstStyle/>
          <a:p>
            <a:pPr algn="ctr"/>
            <a:r>
              <a:rPr lang="sr-Cyrl-RS" sz="2800" dirty="0" smtClean="0"/>
              <a:t>Процена се врши на основу следећих параметара/ на основу кога се креира </a:t>
            </a:r>
            <a:r>
              <a:rPr lang="sr-Cyrl-RS" sz="2800" dirty="0" smtClean="0">
                <a:solidFill>
                  <a:srgbClr val="C00000"/>
                </a:solidFill>
              </a:rPr>
              <a:t>индивидуални план подршке</a:t>
            </a:r>
            <a:endParaRPr lang="sr-Cyrl-R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481" y="1676400"/>
            <a:ext cx="7543800" cy="4495800"/>
          </a:xfrm>
        </p:spPr>
        <p:txBody>
          <a:bodyPr/>
          <a:lstStyle/>
          <a:p>
            <a:r>
              <a:rPr lang="sr-Cyrl-RS" dirty="0" smtClean="0"/>
              <a:t>Услови живота детета</a:t>
            </a:r>
          </a:p>
          <a:p>
            <a:endParaRPr lang="sr-Cyrl-RS" dirty="0" smtClean="0"/>
          </a:p>
          <a:p>
            <a:r>
              <a:rPr lang="sr-Cyrl-RS" dirty="0" smtClean="0"/>
              <a:t>Опис детета и његовог функционисања</a:t>
            </a:r>
          </a:p>
          <a:p>
            <a:endParaRPr lang="sr-Cyrl-RS" dirty="0" smtClean="0"/>
          </a:p>
          <a:p>
            <a:r>
              <a:rPr lang="sr-Cyrl-RS" dirty="0" smtClean="0"/>
              <a:t>Право на подршке у систему здравствене, образовне и социјалне заштите</a:t>
            </a:r>
          </a:p>
          <a:p>
            <a:endParaRPr lang="sr-Cyrl-RS" dirty="0" smtClean="0"/>
          </a:p>
          <a:p>
            <a:r>
              <a:rPr lang="sr-Cyrl-RS" dirty="0" smtClean="0"/>
              <a:t>Подршке које је дете остварило у три поменута система</a:t>
            </a:r>
          </a:p>
          <a:p>
            <a:endParaRPr lang="sr-Cyrl-RS" dirty="0" smtClean="0"/>
          </a:p>
          <a:p>
            <a:r>
              <a:rPr lang="sr-Cyrl-RS" dirty="0" smtClean="0"/>
              <a:t>Мишљење учесника у поступку процене о видовима подршке које су детету потребни.</a:t>
            </a:r>
            <a:endParaRPr lang="sr-Cyrl-R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81" y="484189"/>
            <a:ext cx="7543800" cy="1116011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3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3. Додатна подршка детету са сметњама у развоју</a:t>
            </a:r>
            <a:r>
              <a:rPr lang="sr-Cyrl-RS" dirty="0" smtClean="0"/>
              <a:t/>
            </a:r>
            <a:br>
              <a:rPr lang="sr-Cyrl-RS" dirty="0" smtClean="0"/>
            </a:b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481" y="1447800"/>
            <a:ext cx="7543800" cy="4724400"/>
          </a:xfrm>
        </p:spPr>
        <p:txBody>
          <a:bodyPr/>
          <a:lstStyle/>
          <a:p>
            <a:r>
              <a:rPr lang="uz-Cyrl-UZ" dirty="0" smtClean="0"/>
              <a:t>Индивидуални план подршке подразумева операционализацију предложених мера и то:</a:t>
            </a:r>
            <a:endParaRPr lang="en-US" dirty="0" smtClean="0">
              <a:latin typeface="Rockwell" pitchFamily="18" charset="0"/>
            </a:endParaRPr>
          </a:p>
          <a:p>
            <a:r>
              <a:rPr lang="uz-Cyrl-UZ" dirty="0" smtClean="0"/>
              <a:t> 1) очекиване исходе (које промене се очекују за задовољење опшетег циља тј. социјалне инклузије детета);</a:t>
            </a:r>
            <a:endParaRPr lang="en-US" dirty="0" smtClean="0">
              <a:latin typeface="Rockwell" pitchFamily="18" charset="0"/>
            </a:endParaRPr>
          </a:p>
          <a:p>
            <a:r>
              <a:rPr lang="uz-Cyrl-UZ" dirty="0" smtClean="0"/>
              <a:t> 2) задатак/активности/услуге/мере (наводе се конкретни кораци којима ће се достићи исходи); </a:t>
            </a:r>
            <a:endParaRPr lang="en-US" dirty="0" smtClean="0">
              <a:latin typeface="Rockwell" pitchFamily="18" charset="0"/>
            </a:endParaRPr>
          </a:p>
          <a:p>
            <a:r>
              <a:rPr lang="uz-Cyrl-UZ" dirty="0" smtClean="0"/>
              <a:t>3) одговорну особу/службу (поставља се носилац који је задужен за реализацију постављених циљева);</a:t>
            </a:r>
            <a:endParaRPr lang="en-US" dirty="0" smtClean="0">
              <a:latin typeface="Rockwell" pitchFamily="18" charset="0"/>
            </a:endParaRPr>
          </a:p>
          <a:p>
            <a:r>
              <a:rPr lang="uz-Cyrl-UZ" dirty="0" smtClean="0"/>
              <a:t> 4) и временски оквир (период који се предвиђа рок за остварење циља). </a:t>
            </a:r>
            <a:endParaRPr lang="en-US" dirty="0" smtClean="0">
              <a:latin typeface="Rockwell" pitchFamily="18" charset="0"/>
            </a:endParaRPr>
          </a:p>
          <a:p>
            <a:endParaRPr lang="sr-Cyrl-RS" dirty="0"/>
          </a:p>
        </p:txBody>
      </p:sp>
      <p:pic>
        <p:nvPicPr>
          <p:cNvPr id="4" name="Picture 6" descr="ANd9GcQBJ_JLzrXu0lmaiNBP5xgck-HLisHfEpcRRktUF_wbblX72DlI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375" y="5876925"/>
            <a:ext cx="46672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81" y="228601"/>
            <a:ext cx="7543800" cy="1600199"/>
          </a:xfrm>
        </p:spPr>
        <p:txBody>
          <a:bodyPr>
            <a:normAutofit/>
          </a:bodyPr>
          <a:lstStyle/>
          <a:p>
            <a:pPr algn="ctr"/>
            <a:r>
              <a:rPr lang="sr-Cyrl-RS" sz="2400" dirty="0" smtClean="0"/>
              <a:t>планиране мере отклањања физичких и комуникацијских препрека (Индивидуализовани начин рада) у предшколској установи</a:t>
            </a:r>
            <a:endParaRPr lang="sr-Cyrl-R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801688" y="1752600"/>
          <a:ext cx="7543800" cy="5045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5950"/>
                <a:gridCol w="1885950"/>
                <a:gridCol w="1885950"/>
                <a:gridCol w="1885950"/>
              </a:tblGrid>
              <a:tr h="990600">
                <a:tc gridSpan="4">
                  <a:txBody>
                    <a:bodyPr/>
                    <a:lstStyle/>
                    <a:p>
                      <a:pPr algn="ctr"/>
                      <a:r>
                        <a:rPr lang="sr-Cyrl-RS" dirty="0" smtClean="0"/>
                        <a:t>Процена потреба</a:t>
                      </a:r>
                      <a:r>
                        <a:rPr lang="sr-Cyrl-RS" baseline="0" dirty="0" smtClean="0"/>
                        <a:t> за подршком</a:t>
                      </a:r>
                      <a:endParaRPr lang="sr-Cyrl-R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Cyrl-R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Cyrl-R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Cyrl-RS"/>
                    </a:p>
                  </a:txBody>
                  <a:tcPr/>
                </a:tc>
              </a:tr>
              <a:tr h="675851">
                <a:tc>
                  <a:txBody>
                    <a:bodyPr/>
                    <a:lstStyle/>
                    <a:p>
                      <a:r>
                        <a:rPr lang="sr-Cyrl-RS" sz="1200" dirty="0" smtClean="0"/>
                        <a:t>МЕРА/ВРСТА</a:t>
                      </a:r>
                      <a:r>
                        <a:rPr lang="sr-Cyrl-RS" sz="1200" baseline="0" dirty="0" smtClean="0"/>
                        <a:t> ПОДРШКЕ</a:t>
                      </a:r>
                      <a:endParaRPr lang="sr-Cyrl-R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200" dirty="0" smtClean="0"/>
                        <a:t>ПОТРЕБНЕ МЕРЕ/ВРСТЕ</a:t>
                      </a:r>
                      <a:r>
                        <a:rPr lang="sr-Cyrl-RS" sz="1200" baseline="0" dirty="0" smtClean="0"/>
                        <a:t> ПОДРШКЕ</a:t>
                      </a:r>
                      <a:endParaRPr lang="sr-Cyrl-R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200" dirty="0" smtClean="0"/>
                        <a:t>КРАТАК ОПИС ПОДРШКЕ И ЦИЉ</a:t>
                      </a:r>
                      <a:endParaRPr lang="sr-Cyrl-R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200" dirty="0" smtClean="0"/>
                        <a:t>КО РЕАЛИЗУЈЕ И ПРАТИ</a:t>
                      </a:r>
                      <a:endParaRPr lang="sr-Cyrl-RS" sz="1200" dirty="0"/>
                    </a:p>
                  </a:txBody>
                  <a:tcPr/>
                </a:tc>
              </a:tr>
              <a:tr h="675851">
                <a:tc>
                  <a:txBody>
                    <a:bodyPr/>
                    <a:lstStyle/>
                    <a:p>
                      <a:r>
                        <a:rPr lang="sr-Cyrl-RS" sz="1200" dirty="0" smtClean="0"/>
                        <a:t>ПРИЛАГОЂАВАЊЕ МЕТОДА, МАТЕРИЈАЛА И УЧЕЊА</a:t>
                      </a:r>
                      <a:endParaRPr lang="sr-Cyrl-R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/>
                    </a:p>
                  </a:txBody>
                  <a:tcPr/>
                </a:tc>
              </a:tr>
              <a:tr h="675851">
                <a:tc>
                  <a:txBody>
                    <a:bodyPr/>
                    <a:lstStyle/>
                    <a:p>
                      <a:r>
                        <a:rPr lang="sr-Cyrl-RS" sz="1200" dirty="0" smtClean="0"/>
                        <a:t>ПРИЛАГОЂАВАЊЕ ПРОСТОРА</a:t>
                      </a:r>
                      <a:endParaRPr lang="sr-Cyrl-R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/>
                    </a:p>
                  </a:txBody>
                  <a:tcPr/>
                </a:tc>
              </a:tr>
              <a:tr h="675851">
                <a:tc>
                  <a:txBody>
                    <a:bodyPr/>
                    <a:lstStyle/>
                    <a:p>
                      <a:r>
                        <a:rPr lang="sr-Cyrl-RS" sz="1200" dirty="0" smtClean="0"/>
                        <a:t>ИЗМЕНА САДРЖАЈА АКТИВНОСТИ, ИСХОДА И ПОСТУГНУЋА</a:t>
                      </a:r>
                      <a:endParaRPr lang="sr-Cyrl-R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/>
                    </a:p>
                  </a:txBody>
                  <a:tcPr/>
                </a:tc>
              </a:tr>
              <a:tr h="675851">
                <a:tc>
                  <a:txBody>
                    <a:bodyPr/>
                    <a:lstStyle/>
                    <a:p>
                      <a:r>
                        <a:rPr lang="sr-Cyrl-RS" sz="1200" dirty="0" smtClean="0"/>
                        <a:t>ОСТАЛЕ МЕРЕ ПОДРШКЕ</a:t>
                      </a:r>
                      <a:endParaRPr lang="sr-Cyrl-R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/>
                    </a:p>
                  </a:txBody>
                  <a:tcPr/>
                </a:tc>
              </a:tr>
              <a:tr h="675851">
                <a:tc gridSpan="4">
                  <a:txBody>
                    <a:bodyPr/>
                    <a:lstStyle/>
                    <a:p>
                      <a:endParaRPr lang="sr-Cyrl-R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Cyrl-R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Cyrl-R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Cyrl-R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81" y="484189"/>
            <a:ext cx="7543800" cy="1039811"/>
          </a:xfrm>
        </p:spPr>
        <p:txBody>
          <a:bodyPr>
            <a:normAutofit/>
          </a:bodyPr>
          <a:lstStyle/>
          <a:p>
            <a:pPr algn="ctr"/>
            <a:r>
              <a:rPr lang="sr-Cyrl-R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4. Индивидуални образовни план</a:t>
            </a:r>
            <a:br>
              <a:rPr lang="sr-Cyrl-R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sr-Cyrl-RS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481" y="1676400"/>
            <a:ext cx="7543800" cy="4495800"/>
          </a:xfrm>
        </p:spPr>
        <p:txBody>
          <a:bodyPr/>
          <a:lstStyle/>
          <a:p>
            <a:r>
              <a:rPr lang="x-none" sz="2800" smtClean="0"/>
              <a:t>Индивидуални образовни план је писани документ (инструмент) којим се обезбеђује прилагођавање образовања деце са сметњама у развоју њиховим могућностима и потребама</a:t>
            </a:r>
            <a:r>
              <a:rPr lang="sr-Cyrl-RS" sz="2800" dirty="0" smtClean="0"/>
              <a:t>*</a:t>
            </a:r>
          </a:p>
          <a:p>
            <a:endParaRPr lang="sr-Cyrl-RS" sz="2800" dirty="0" smtClean="0"/>
          </a:p>
          <a:p>
            <a:endParaRPr lang="sr-Cyrl-RS" sz="2800" dirty="0" smtClean="0"/>
          </a:p>
          <a:p>
            <a:endParaRPr lang="sr-Cyrl-RS" sz="2800" dirty="0" smtClean="0"/>
          </a:p>
          <a:p>
            <a:endParaRPr lang="sr-Cyrl-RS" sz="2800" dirty="0" smtClean="0"/>
          </a:p>
          <a:p>
            <a:r>
              <a:rPr lang="x-none" sz="1800" smtClean="0"/>
              <a:t>Члан 69. Закона о основама система образовања и васпитања, </a:t>
            </a:r>
            <a:r>
              <a:rPr lang="x-none" sz="1800" i="1" smtClean="0"/>
              <a:t>Службени гласник РС</a:t>
            </a:r>
            <a:r>
              <a:rPr lang="x-none" sz="1800" smtClean="0"/>
              <a:t>, бр. 72/2009, 52/2011 и 55/2013.</a:t>
            </a:r>
            <a:endParaRPr lang="en-US" sz="1800" dirty="0" smtClean="0"/>
          </a:p>
          <a:p>
            <a:endParaRPr lang="sr-Cyrl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81" y="484189"/>
            <a:ext cx="7543800" cy="811211"/>
          </a:xfrm>
        </p:spPr>
        <p:txBody>
          <a:bodyPr>
            <a:normAutofit/>
          </a:bodyPr>
          <a:lstStyle/>
          <a:p>
            <a:pPr algn="ctr"/>
            <a:r>
              <a:rPr lang="sr-Cyrl-RS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педагошки профил</a:t>
            </a:r>
            <a:endParaRPr lang="sr-Cyrl-RS" sz="28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481" y="1371600"/>
            <a:ext cx="7543800" cy="4800600"/>
          </a:xfrm>
        </p:spPr>
        <p:txBody>
          <a:bodyPr/>
          <a:lstStyle/>
          <a:p>
            <a:r>
              <a:rPr lang="ru-RU" dirty="0" smtClean="0"/>
              <a:t>Педагошки профил је заправо опис детета, и то у неколико области:</a:t>
            </a:r>
          </a:p>
          <a:p>
            <a:r>
              <a:rPr lang="ru-RU" dirty="0" smtClean="0"/>
              <a:t>1. Описује се учење детета и</a:t>
            </a:r>
          </a:p>
          <a:p>
            <a:r>
              <a:rPr lang="ru-RU" dirty="0" smtClean="0"/>
              <a:t>2.  Како учи </a:t>
            </a:r>
          </a:p>
          <a:p>
            <a:r>
              <a:rPr lang="ru-RU" dirty="0" smtClean="0"/>
              <a:t>3.  Начин комуникације са другима</a:t>
            </a:r>
          </a:p>
          <a:p>
            <a:r>
              <a:rPr lang="ru-RU" dirty="0" smtClean="0"/>
              <a:t>4. Социјалне вештине (односи са другим људима и са другом децом) </a:t>
            </a:r>
          </a:p>
          <a:p>
            <a:r>
              <a:rPr lang="ru-RU" dirty="0" smtClean="0"/>
              <a:t>5. Самосталност и брига о себи</a:t>
            </a:r>
          </a:p>
          <a:p>
            <a:r>
              <a:rPr lang="ru-RU" dirty="0" smtClean="0"/>
              <a:t>6. Услови живота.</a:t>
            </a:r>
            <a:endParaRPr lang="sr-Cyrl-RS" dirty="0" smtClean="0"/>
          </a:p>
          <a:p>
            <a:endParaRPr lang="sr-Cyrl-RS" dirty="0"/>
          </a:p>
        </p:txBody>
      </p:sp>
      <p:pic>
        <p:nvPicPr>
          <p:cNvPr id="4" name="Picture 4" descr="ANd9GcQg703duS3kpVza2OMFzJr0Rp2tS7J_8OrC7gg7OBlbxuos40A-h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4419600"/>
            <a:ext cx="158115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sr-Cyrl-RS" b="1" dirty="0" smtClean="0">
                <a:solidFill>
                  <a:srgbClr val="FF0000"/>
                </a:solidFill>
              </a:rPr>
              <a:t>Социјалне вештине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ru-RU" b="1" dirty="0" smtClean="0"/>
              <a:t>Присуствују свим</a:t>
            </a:r>
            <a:r>
              <a:rPr lang="en-US" b="1" dirty="0" smtClean="0"/>
              <a:t> </a:t>
            </a:r>
            <a:r>
              <a:rPr lang="sr-Cyrl-RS" b="1" dirty="0" smtClean="0">
                <a:latin typeface="Cambria" pitchFamily="18" charset="0"/>
              </a:rPr>
              <a:t>активностима</a:t>
            </a:r>
            <a:r>
              <a:rPr lang="ru-RU" b="1" dirty="0" smtClean="0"/>
              <a:t> без обзира ко их држи. </a:t>
            </a:r>
          </a:p>
          <a:p>
            <a:r>
              <a:rPr lang="ru-RU" b="1" dirty="0" smtClean="0"/>
              <a:t>Учествовање на предшколским приредбама. </a:t>
            </a:r>
          </a:p>
          <a:p>
            <a:r>
              <a:rPr lang="ru-RU" b="1" dirty="0" smtClean="0"/>
              <a:t>Са вршњацима посећују музеј, позориште, спортске манифестације. </a:t>
            </a:r>
          </a:p>
          <a:p>
            <a:r>
              <a:rPr lang="ru-RU" b="1" dirty="0" smtClean="0"/>
              <a:t>Редовно  позивани на рођендане и са децом – вршњацима на прославили свог рођендана.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ru-RU" b="1" dirty="0" smtClean="0">
                <a:solidFill>
                  <a:srgbClr val="FF0000"/>
                </a:solidFill>
              </a:rPr>
              <a:t>Самосталност и брига о себи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ru-RU" b="1" dirty="0" smtClean="0"/>
              <a:t>Самостално присуствују активностима које држе васпитачи</a:t>
            </a:r>
          </a:p>
          <a:p>
            <a:r>
              <a:rPr lang="sr-Cyrl-RS" b="1" dirty="0" smtClean="0"/>
              <a:t>Самостално обављају личну хигијену. </a:t>
            </a:r>
          </a:p>
          <a:p>
            <a:r>
              <a:rPr lang="ru-RU" b="1" dirty="0" smtClean="0"/>
              <a:t>Сами спремају прибор за рад. </a:t>
            </a:r>
          </a:p>
          <a:p>
            <a:r>
              <a:rPr lang="ru-RU" b="1" dirty="0" smtClean="0"/>
              <a:t>Самостално се облаче и свлаче и припремају за активности. </a:t>
            </a:r>
          </a:p>
          <a:p>
            <a:r>
              <a:rPr lang="ru-RU" b="1" dirty="0" smtClean="0"/>
              <a:t>У школском дворишту бораве са свом осталом децом.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81" y="304801"/>
            <a:ext cx="7543800" cy="9143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sr-Cyrl-RS" b="1" dirty="0" smtClean="0">
                <a:solidFill>
                  <a:srgbClr val="FF0000"/>
                </a:solidFill>
              </a:rPr>
              <a:t>Комуникација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02481" y="1447800"/>
            <a:ext cx="7543800" cy="4724400"/>
          </a:xfrm>
        </p:spPr>
        <p:txBody>
          <a:bodyPr>
            <a:normAutofit/>
          </a:bodyPr>
          <a:lstStyle/>
          <a:p>
            <a:r>
              <a:rPr lang="sr-Cyrl-RS" b="1" dirty="0" smtClean="0"/>
              <a:t>Обраћају се васпитачима када им је потребна помоћ</a:t>
            </a:r>
          </a:p>
          <a:p>
            <a:pPr>
              <a:buNone/>
            </a:pPr>
            <a:endParaRPr lang="sr-Cyrl-RS" b="1" dirty="0" smtClean="0"/>
          </a:p>
          <a:p>
            <a:r>
              <a:rPr lang="ru-RU" b="1" dirty="0" smtClean="0"/>
              <a:t>Поздрављају васпитача при доласку у вртић и одласку кући. </a:t>
            </a:r>
          </a:p>
          <a:p>
            <a:pPr>
              <a:buNone/>
            </a:pPr>
            <a:endParaRPr lang="ru-RU" b="1" dirty="0" smtClean="0"/>
          </a:p>
          <a:p>
            <a:r>
              <a:rPr lang="sr-Cyrl-RS" b="1" dirty="0" smtClean="0"/>
              <a:t>Разумеју захтеве васпитача. </a:t>
            </a:r>
          </a:p>
          <a:p>
            <a:pPr>
              <a:buNone/>
            </a:pPr>
            <a:endParaRPr lang="sr-Cyrl-RS" b="1" dirty="0" smtClean="0"/>
          </a:p>
          <a:p>
            <a:r>
              <a:rPr lang="ru-RU" b="1" dirty="0" smtClean="0"/>
              <a:t>Научили су имена деце у групи.</a:t>
            </a:r>
          </a:p>
          <a:p>
            <a:pPr>
              <a:buNone/>
            </a:pPr>
            <a:r>
              <a:rPr lang="ru-RU" b="1" dirty="0" smtClean="0"/>
              <a:t> </a:t>
            </a:r>
          </a:p>
          <a:p>
            <a:r>
              <a:rPr lang="ru-RU" b="1" dirty="0" smtClean="0"/>
              <a:t>Комуницирају једноставним, још увек аграматичним реченицама.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81" y="484189"/>
            <a:ext cx="7543800" cy="811211"/>
          </a:xfrm>
        </p:spPr>
        <p:txBody>
          <a:bodyPr>
            <a:normAutofit/>
          </a:bodyPr>
          <a:lstStyle/>
          <a:p>
            <a:pPr algn="ctr"/>
            <a:r>
              <a:rPr lang="sr-Cyrl-RS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ко има право на иоп?</a:t>
            </a:r>
            <a:endParaRPr lang="sr-Cyrl-RS" sz="28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481" y="1295400"/>
            <a:ext cx="7543800" cy="4876800"/>
          </a:xfrm>
        </p:spPr>
        <p:txBody>
          <a:bodyPr/>
          <a:lstStyle/>
          <a:p>
            <a:r>
              <a:rPr lang="ru-RU" dirty="0" smtClean="0"/>
              <a:t>Право на индивидуални образовни план </a:t>
            </a:r>
            <a:r>
              <a:rPr lang="sr-Cyrl-RS" dirty="0" smtClean="0"/>
              <a:t>: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■ </a:t>
            </a:r>
            <a:r>
              <a:rPr lang="ru-RU" b="1" dirty="0" smtClean="0"/>
              <a:t>има тешкоће у учењу </a:t>
            </a:r>
            <a:r>
              <a:rPr lang="ru-RU" dirty="0" smtClean="0"/>
              <a:t>- услед специфичних сметњи детета, проблема у понашању или емоционалном развоју, 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■ </a:t>
            </a:r>
            <a:r>
              <a:rPr lang="ru-RU" b="1" dirty="0" smtClean="0"/>
              <a:t>има сметње у развоју или инвалидитет </a:t>
            </a:r>
            <a:r>
              <a:rPr lang="ru-RU" dirty="0" smtClean="0"/>
              <a:t>(телесне, моторичке, чулне, интелектуалне или вишеструке сметње) 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■ потиче, односно </a:t>
            </a:r>
            <a:r>
              <a:rPr lang="ru-RU" b="1" dirty="0" smtClean="0"/>
              <a:t>живи у социјално нестимулативној средини</a:t>
            </a:r>
            <a:r>
              <a:rPr lang="ru-RU" dirty="0" smtClean="0"/>
              <a:t> (социјално, економски, културно, језички сиромашној средини ор дуготрајно борави у здравственој, односно социјалној установи); 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■ </a:t>
            </a:r>
            <a:r>
              <a:rPr lang="ru-RU" b="1" dirty="0" smtClean="0"/>
              <a:t>има изузетне способности</a:t>
            </a:r>
            <a:r>
              <a:rPr lang="ru-RU" dirty="0" smtClean="0"/>
              <a:t>.</a:t>
            </a:r>
            <a:endParaRPr lang="sr-Cyrl-RS" dirty="0"/>
          </a:p>
        </p:txBody>
      </p:sp>
      <p:pic>
        <p:nvPicPr>
          <p:cNvPr id="4" name="Picture 27" descr="ANd9GcSLvAezaw042mwe2u9U5KIHFvjU-kfgy2Ex3t54CCgSSOyL96R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4876800"/>
            <a:ext cx="189547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81" y="484189"/>
            <a:ext cx="7543800" cy="582611"/>
          </a:xfrm>
        </p:spPr>
        <p:txBody>
          <a:bodyPr>
            <a:normAutofit/>
          </a:bodyPr>
          <a:lstStyle/>
          <a:p>
            <a:pPr algn="ctr"/>
            <a:r>
              <a:rPr lang="sr-Cyrl-RS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процес израде и примене иоп-а</a:t>
            </a:r>
            <a:endParaRPr lang="sr-Cyrl-RS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01688" y="1295400"/>
          <a:ext cx="75438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43400" cy="3200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0"/>
            <a:ext cx="4724400" cy="31956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6600"/>
            <a:ext cx="4267200" cy="3581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3276600"/>
            <a:ext cx="4738255" cy="3581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7252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114800" cy="35052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0"/>
            <a:ext cx="4876800" cy="3505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" y="3657600"/>
            <a:ext cx="4184073" cy="3200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1" y="3657600"/>
            <a:ext cx="4876800" cy="32158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7499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81" y="484189"/>
            <a:ext cx="7543800" cy="735011"/>
          </a:xfrm>
        </p:spPr>
        <p:txBody>
          <a:bodyPr>
            <a:normAutofit/>
          </a:bodyPr>
          <a:lstStyle/>
          <a:p>
            <a:pPr algn="ctr"/>
            <a:r>
              <a:rPr lang="sr-Cyrl-RS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врсте иоп-а</a:t>
            </a:r>
            <a:endParaRPr lang="sr-Cyrl-RS" sz="28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02386" y="1219200"/>
            <a:ext cx="1940814" cy="4953000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sr-Cyrl-RS" dirty="0" smtClean="0"/>
          </a:p>
          <a:p>
            <a:endParaRPr lang="sr-Cyrl-RS" dirty="0" smtClean="0"/>
          </a:p>
          <a:p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r>
              <a:rPr lang="sr-Cyrl-RS" dirty="0" smtClean="0"/>
              <a:t>Члан 77.</a:t>
            </a:r>
            <a:endParaRPr lang="sr-Cyrl-R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2819400" y="1219200"/>
            <a:ext cx="5900928" cy="4953000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ru-RU" dirty="0" smtClean="0"/>
              <a:t>ИОП се израђује на основу претходно реализованих и евидентираних мера индивидуализације и израђеног педагошког профила детета и ученика. ИОП се израђује према образовно-васпитним потребама детета и ученика и може да да буде заснован на: </a:t>
            </a:r>
          </a:p>
          <a:p>
            <a:r>
              <a:rPr lang="ru-RU" dirty="0" smtClean="0"/>
              <a:t>1. Прилагођавању начина рада, као и услова у којима се изводи образовно- васпитни рад </a:t>
            </a:r>
            <a:r>
              <a:rPr lang="ru-RU" dirty="0" smtClean="0">
                <a:solidFill>
                  <a:srgbClr val="FF0000"/>
                </a:solidFill>
              </a:rPr>
              <a:t>(ИОП1)</a:t>
            </a:r>
            <a:r>
              <a:rPr lang="ru-RU" dirty="0" smtClean="0"/>
              <a:t>; </a:t>
            </a:r>
          </a:p>
          <a:p>
            <a:r>
              <a:rPr lang="ru-RU" dirty="0" smtClean="0"/>
              <a:t>2. Прилагођавању</a:t>
            </a:r>
            <a:r>
              <a:rPr lang="en-US" dirty="0" smtClean="0"/>
              <a:t> </a:t>
            </a:r>
            <a:r>
              <a:rPr lang="ru-RU" dirty="0" smtClean="0"/>
              <a:t>и </a:t>
            </a:r>
            <a:r>
              <a:rPr lang="sr-Cyrl-RS" dirty="0" smtClean="0"/>
              <a:t>и</a:t>
            </a:r>
            <a:r>
              <a:rPr lang="ru-RU" dirty="0" smtClean="0"/>
              <a:t>змени садржаја образовно-васпитног рада, исхода и стандарда постигнућа </a:t>
            </a:r>
            <a:r>
              <a:rPr lang="ru-RU" dirty="0" smtClean="0">
                <a:solidFill>
                  <a:srgbClr val="FF0000"/>
                </a:solidFill>
              </a:rPr>
              <a:t>(ИОП2);</a:t>
            </a:r>
            <a:r>
              <a:rPr lang="ru-RU" dirty="0" smtClean="0"/>
              <a:t> </a:t>
            </a:r>
          </a:p>
          <a:p>
            <a:r>
              <a:rPr lang="ru-RU" dirty="0" smtClean="0"/>
              <a:t>3. Обогаћивању и проширивању садржаја образовно-васпитног рада за дете и ученика са изузетним способностима </a:t>
            </a:r>
            <a:r>
              <a:rPr lang="ru-RU" dirty="0" smtClean="0">
                <a:solidFill>
                  <a:srgbClr val="FF0000"/>
                </a:solidFill>
              </a:rPr>
              <a:t>(ИОП3).</a:t>
            </a:r>
            <a:r>
              <a:rPr lang="ru-RU" dirty="0" smtClean="0"/>
              <a:t>  </a:t>
            </a:r>
            <a:br>
              <a:rPr lang="ru-RU" dirty="0" smtClean="0"/>
            </a:br>
            <a:endParaRPr lang="sr-Cyrl-RS" dirty="0"/>
          </a:p>
        </p:txBody>
      </p:sp>
      <p:sp>
        <p:nvSpPr>
          <p:cNvPr id="6" name="Right Arrow 5"/>
          <p:cNvSpPr/>
          <p:nvPr/>
        </p:nvSpPr>
        <p:spPr>
          <a:xfrm>
            <a:off x="857250" y="3571875"/>
            <a:ext cx="1785938" cy="857250"/>
          </a:xfrm>
          <a:prstGeom prst="rightArrow">
            <a:avLst/>
          </a:prstGeom>
          <a:solidFill>
            <a:srgbClr val="FF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81" y="484189"/>
            <a:ext cx="7543800" cy="1039811"/>
          </a:xfrm>
        </p:spPr>
        <p:txBody>
          <a:bodyPr>
            <a:normAutofit/>
          </a:bodyPr>
          <a:lstStyle/>
          <a:p>
            <a:pPr algn="ctr"/>
            <a:r>
              <a:rPr lang="sr-Cyrl-R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4. Индивидуални образовни план</a:t>
            </a:r>
            <a:endParaRPr lang="sr-Cyrl-R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481" y="1295400"/>
            <a:ext cx="7543800" cy="4038600"/>
          </a:xfrm>
        </p:spPr>
        <p:txBody>
          <a:bodyPr/>
          <a:lstStyle/>
          <a:p>
            <a:r>
              <a:rPr lang="sr-Cyrl-RS" dirty="0" smtClean="0"/>
              <a:t>1</a:t>
            </a:r>
            <a:r>
              <a:rPr lang="sr-Cyrl-RS" b="1" dirty="0" smtClean="0"/>
              <a:t>. Детаљан опис актуелног функционисања детета </a:t>
            </a:r>
            <a:r>
              <a:rPr lang="sr-Cyrl-RS" dirty="0" smtClean="0"/>
              <a:t>(сазнајног, емоционалног,  социјалног и физичког)</a:t>
            </a:r>
          </a:p>
          <a:p>
            <a:r>
              <a:rPr lang="sr-Cyrl-RS" dirty="0" smtClean="0"/>
              <a:t> </a:t>
            </a:r>
            <a:r>
              <a:rPr lang="ru-RU" dirty="0" smtClean="0"/>
              <a:t>2. </a:t>
            </a:r>
            <a:r>
              <a:rPr lang="ru-RU" b="1" dirty="0" smtClean="0"/>
              <a:t>„Јаке стране“</a:t>
            </a:r>
            <a:r>
              <a:rPr lang="ru-RU" dirty="0" smtClean="0"/>
              <a:t> детета (шта може)</a:t>
            </a:r>
          </a:p>
          <a:p>
            <a:r>
              <a:rPr lang="ru-RU" dirty="0" smtClean="0"/>
              <a:t>3. </a:t>
            </a:r>
            <a:r>
              <a:rPr lang="ru-RU" b="1" dirty="0" smtClean="0"/>
              <a:t>„Слабе стране“</a:t>
            </a:r>
            <a:r>
              <a:rPr lang="ru-RU" dirty="0" smtClean="0"/>
              <a:t> детета (у односу на вршњаке)</a:t>
            </a:r>
          </a:p>
          <a:p>
            <a:r>
              <a:rPr lang="ru-RU" dirty="0" smtClean="0"/>
              <a:t>4. </a:t>
            </a:r>
            <a:r>
              <a:rPr lang="ru-RU" b="1" dirty="0" smtClean="0"/>
              <a:t>Циљеве </a:t>
            </a:r>
            <a:r>
              <a:rPr lang="ru-RU" dirty="0" smtClean="0"/>
              <a:t>(активности)</a:t>
            </a:r>
          </a:p>
          <a:p>
            <a:r>
              <a:rPr lang="ru-RU" dirty="0" smtClean="0"/>
              <a:t>5. </a:t>
            </a:r>
            <a:r>
              <a:rPr lang="ru-RU" b="1" dirty="0" smtClean="0"/>
              <a:t>Приоритети</a:t>
            </a:r>
          </a:p>
          <a:p>
            <a:r>
              <a:rPr lang="ru-RU" b="1" dirty="0" smtClean="0"/>
              <a:t>6. План активности</a:t>
            </a:r>
          </a:p>
          <a:p>
            <a:r>
              <a:rPr lang="ru-RU" dirty="0" smtClean="0"/>
              <a:t>7. Облике, типове, нивое, садржаје и учесталост </a:t>
            </a:r>
            <a:r>
              <a:rPr lang="ru-RU" b="1" dirty="0" smtClean="0"/>
              <a:t>подршке</a:t>
            </a:r>
          </a:p>
          <a:p>
            <a:r>
              <a:rPr lang="ru-RU" b="1" dirty="0" smtClean="0"/>
              <a:t>8.  Добити </a:t>
            </a:r>
          </a:p>
          <a:p>
            <a:endParaRPr lang="sr-Cyrl-RS" dirty="0"/>
          </a:p>
        </p:txBody>
      </p:sp>
      <p:pic>
        <p:nvPicPr>
          <p:cNvPr id="4" name="Picture 3" descr="ANd9GcSIlkk6VS5AT9Xh1cAdW6OK-Cjo5leURiFngdpEgffnwJUhAt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4648200"/>
            <a:ext cx="3207826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81" y="484189"/>
            <a:ext cx="7543800" cy="887411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31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5. Родитељи/старатељи су партнери</a:t>
            </a:r>
            <a:r>
              <a:rPr lang="sr-Cyrl-RS" dirty="0" smtClean="0"/>
              <a:t/>
            </a:r>
            <a:br>
              <a:rPr lang="sr-Cyrl-RS" dirty="0" smtClean="0"/>
            </a:b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481" y="1447800"/>
            <a:ext cx="7543800" cy="4724400"/>
          </a:xfrm>
        </p:spPr>
        <p:txBody>
          <a:bodyPr/>
          <a:lstStyle/>
          <a:p>
            <a:r>
              <a:rPr lang="uz-Cyrl-UZ" dirty="0" smtClean="0"/>
              <a:t>Ефектна сарадња у раду са породицом деце са сметњама у развоју заснива се на следећим претпоставкама</a:t>
            </a:r>
            <a:endParaRPr lang="en-US" dirty="0" smtClean="0"/>
          </a:p>
          <a:p>
            <a:r>
              <a:rPr lang="en-US" dirty="0" smtClean="0"/>
              <a:t>1. </a:t>
            </a:r>
            <a:r>
              <a:rPr lang="sr-Cyrl-RS" dirty="0" smtClean="0"/>
              <a:t>Администрација и логистичка подршка;</a:t>
            </a:r>
          </a:p>
          <a:p>
            <a:r>
              <a:rPr lang="sr-Cyrl-RS" dirty="0" smtClean="0"/>
              <a:t>2. Комуникација;</a:t>
            </a:r>
          </a:p>
          <a:p>
            <a:r>
              <a:rPr lang="sr-Cyrl-RS" dirty="0" smtClean="0"/>
              <a:t>3. Заједничке визије, циљеви и одлуке;</a:t>
            </a:r>
          </a:p>
          <a:p>
            <a:r>
              <a:rPr lang="sr-Cyrl-RS" dirty="0" smtClean="0"/>
              <a:t>4. Јасне улоге;</a:t>
            </a:r>
          </a:p>
          <a:p>
            <a:r>
              <a:rPr lang="sr-Cyrl-RS" dirty="0" smtClean="0"/>
              <a:t>5. Индивидуалност чланова тима;</a:t>
            </a:r>
          </a:p>
          <a:p>
            <a:r>
              <a:rPr lang="sr-Cyrl-RS" dirty="0" smtClean="0"/>
              <a:t>6. Изградња тима (поверење и отвореност).</a:t>
            </a:r>
            <a:endParaRPr lang="sr-Cyrl-RS" dirty="0"/>
          </a:p>
        </p:txBody>
      </p:sp>
      <p:pic>
        <p:nvPicPr>
          <p:cNvPr id="4" name="Picture 22" descr="ANd9GcRf9UvX33uHd9ObK60FJ54NN-sCsfGDB4z1l7QMgRTqyc5gdTTMG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4724400"/>
            <a:ext cx="30099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питања</a:t>
            </a:r>
            <a:endParaRPr lang="sr-Cyrl-RS" dirty="0"/>
          </a:p>
        </p:txBody>
      </p:sp>
      <p:pic>
        <p:nvPicPr>
          <p:cNvPr id="6" name="Picture 2" descr="C:\Users\Kompjuter\Downloads\MP90038267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26695" y="2120900"/>
            <a:ext cx="2893786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5004054" cy="266090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dirty="0" smtClean="0">
                <a:latin typeface="Haettenschweiler" pitchFamily="34" charset="0"/>
              </a:rPr>
              <a:t>ХВАЛА ВАМ НА ПАЖЊИ</a:t>
            </a:r>
            <a:r>
              <a:rPr lang="sr-Latn-RS" dirty="0" smtClean="0">
                <a:latin typeface="Haettenschweiler" pitchFamily="34" charset="0"/>
              </a:rPr>
              <a:t>!</a:t>
            </a:r>
            <a:r>
              <a:rPr lang="sr-Cyrl-RS" dirty="0" smtClean="0">
                <a:latin typeface="Haettenschweiler" pitchFamily="34" charset="0"/>
              </a:rPr>
              <a:t> </a:t>
            </a:r>
            <a:r>
              <a:rPr lang="sr-Latn-RS" dirty="0" smtClean="0">
                <a:solidFill>
                  <a:schemeClr val="tx2">
                    <a:satMod val="130000"/>
                  </a:schemeClr>
                </a:solidFill>
                <a:sym typeface="Wingdings" pitchFamily="2" charset="2"/>
              </a:rPr>
              <a:t></a:t>
            </a:r>
            <a:endParaRPr lang="en-US" dirty="0">
              <a:latin typeface="Haettenschweiler" pitchFamily="34" charset="0"/>
            </a:endParaRPr>
          </a:p>
        </p:txBody>
      </p:sp>
      <p:sp>
        <p:nvSpPr>
          <p:cNvPr id="29699" name="Text Placeholder 4"/>
          <p:cNvSpPr>
            <a:spLocks noGrp="1"/>
          </p:cNvSpPr>
          <p:nvPr>
            <p:ph type="body" idx="1"/>
          </p:nvPr>
        </p:nvSpPr>
        <p:spPr>
          <a:xfrm>
            <a:off x="1624013" y="5019675"/>
            <a:ext cx="6790135" cy="1066800"/>
          </a:xfrm>
        </p:spPr>
        <p:txBody>
          <a:bodyPr/>
          <a:lstStyle/>
          <a:p>
            <a:pPr eaLnBrk="1" hangingPunct="1">
              <a:defRPr/>
            </a:pPr>
            <a:r>
              <a:rPr lang="sr-Cyrl-RS" sz="4000" dirty="0" smtClean="0">
                <a:latin typeface="+mj-lt"/>
              </a:rPr>
              <a:t>-</a:t>
            </a:r>
            <a:endParaRPr lang="en-US" sz="4000" dirty="0" smtClean="0">
              <a:latin typeface="+mj-lt"/>
            </a:endParaRPr>
          </a:p>
        </p:txBody>
      </p:sp>
      <p:pic>
        <p:nvPicPr>
          <p:cNvPr id="5" name="Content Placeholder 3" descr="603895_540527199310060_83101761_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3505200"/>
            <a:ext cx="3592513" cy="2571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1411</Words>
  <Application>Microsoft Office PowerPoint</Application>
  <PresentationFormat>On-screen Show (4:3)</PresentationFormat>
  <Paragraphs>237</Paragraphs>
  <Slides>37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Wood Type</vt:lpstr>
      <vt:lpstr>инклузивно  образовање, интерресорна комисија и индивидуални образовни план</vt:lpstr>
      <vt:lpstr>како је све почело?</vt:lpstr>
      <vt:lpstr>ИСТОРИЈАТ ИДЕЈЕ ИНКЛУЗИВНОГ ОБРАЗОВАЊА</vt:lpstr>
      <vt:lpstr>ИСТОРИЈАТ ИДЕЈЕ ИНКЛУЗИВНОГ ОБРАЗОВАЊА</vt:lpstr>
      <vt:lpstr>ослонци инклузивног образовања</vt:lpstr>
      <vt:lpstr>међународна законска регулатива</vt:lpstr>
      <vt:lpstr>домаћа законска регулатива</vt:lpstr>
      <vt:lpstr>изазови инклузивном образовању у србији</vt:lpstr>
      <vt:lpstr>изазови</vt:lpstr>
      <vt:lpstr>подршка</vt:lpstr>
      <vt:lpstr>     СТАЊЕ У СРБИЈИ ДО 2009. ГОДИНЕ     </vt:lpstr>
      <vt:lpstr>статистика</vt:lpstr>
      <vt:lpstr>стање у србији до 2009. године</vt:lpstr>
      <vt:lpstr>закон о основама системА ОБРАЗОВАЊА И ВАСПИТАЊА (2009)</vt:lpstr>
      <vt:lpstr>1. Свако дете има право на образовање</vt:lpstr>
      <vt:lpstr>Након што је дете уписано у вртић/ школу васпитач/ наставник</vt:lpstr>
      <vt:lpstr>2. Интерресорна комисија </vt:lpstr>
      <vt:lpstr> Мишљење интерресорне комисије за процену потреба за додатном образовном, социјалном и здравственом подршком неопходно је:</vt:lpstr>
      <vt:lpstr>ZAHTEV/INICIJATIVU KOMISIJI ZA PROCENU POTREBA ZA PRUŽANJEM DODATNE OBRAZOVNE, ZDRAVSTVENE ILI SOCIJALNE PODRŠKE DETETU/UČENIKU ZA POKRETANJE POSTUPKA PROCENE</vt:lpstr>
      <vt:lpstr>MIŠLJENJE ČLANA KOMISIJE ZA PROCENU POTREBA ZA PRUŽANJEM DODATNE OBRAZOVNE, ZDRAVSTVENE ILI SOCIJALNE PODRŠKE DETETU/UČENIKU</vt:lpstr>
      <vt:lpstr>Процена се врши на основу следећих параметара/ на основу кога се креира индивидуални план подршке</vt:lpstr>
      <vt:lpstr>3. Додатна подршка детету са сметњама у развоју </vt:lpstr>
      <vt:lpstr>планиране мере отклањања физичких и комуникацијских препрека (Индивидуализовани начин рада) у предшколској установи</vt:lpstr>
      <vt:lpstr>4. Индивидуални образовни план </vt:lpstr>
      <vt:lpstr>педагошки профил</vt:lpstr>
      <vt:lpstr> Социјалне вештине  </vt:lpstr>
      <vt:lpstr> Самосталност и брига о себи </vt:lpstr>
      <vt:lpstr> Комуникација </vt:lpstr>
      <vt:lpstr>ко има право на иоп?</vt:lpstr>
      <vt:lpstr>процес израде и примене иоп-а</vt:lpstr>
      <vt:lpstr>Slide 31</vt:lpstr>
      <vt:lpstr>Slide 32</vt:lpstr>
      <vt:lpstr>врсте иоп-а</vt:lpstr>
      <vt:lpstr>4. Индивидуални образовни план</vt:lpstr>
      <vt:lpstr>5. Родитељи/старатељи су партнери </vt:lpstr>
      <vt:lpstr>питања</vt:lpstr>
      <vt:lpstr>ХВАЛА ВАМ НА ПАЖЊИ! 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инклузивно      образовање</dc:title>
  <dc:creator>Kompjuter</dc:creator>
  <cp:lastModifiedBy>Windows User</cp:lastModifiedBy>
  <cp:revision>63</cp:revision>
  <dcterms:created xsi:type="dcterms:W3CDTF">2016-01-17T12:07:01Z</dcterms:created>
  <dcterms:modified xsi:type="dcterms:W3CDTF">2025-04-09T18:02:11Z</dcterms:modified>
</cp:coreProperties>
</file>